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3891200" cy="32918400"/>
  <p:notesSz cx="7019925" cy="9305925"/>
  <p:defaultTextStyle>
    <a:defPPr>
      <a:defRPr lang="en-US"/>
    </a:defPPr>
    <a:lvl1pPr algn="l" rtl="0" eaLnBrk="0" fontAlgn="base" hangingPunct="0">
      <a:spcBef>
        <a:spcPct val="0"/>
      </a:spcBef>
      <a:spcAft>
        <a:spcPct val="0"/>
      </a:spcAft>
      <a:defRPr sz="8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8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8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8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8000" kern="1200">
        <a:solidFill>
          <a:schemeClr val="tx1"/>
        </a:solidFill>
        <a:latin typeface="Arial" panose="020B0604020202020204" pitchFamily="34" charset="0"/>
        <a:ea typeface="+mn-ea"/>
        <a:cs typeface="+mn-cs"/>
      </a:defRPr>
    </a:lvl5pPr>
    <a:lvl6pPr marL="2286000" algn="l" defTabSz="914400" rtl="0" eaLnBrk="1" latinLnBrk="0" hangingPunct="1">
      <a:defRPr sz="8000" kern="1200">
        <a:solidFill>
          <a:schemeClr val="tx1"/>
        </a:solidFill>
        <a:latin typeface="Arial" panose="020B0604020202020204" pitchFamily="34" charset="0"/>
        <a:ea typeface="+mn-ea"/>
        <a:cs typeface="+mn-cs"/>
      </a:defRPr>
    </a:lvl6pPr>
    <a:lvl7pPr marL="2743200" algn="l" defTabSz="914400" rtl="0" eaLnBrk="1" latinLnBrk="0" hangingPunct="1">
      <a:defRPr sz="8000" kern="1200">
        <a:solidFill>
          <a:schemeClr val="tx1"/>
        </a:solidFill>
        <a:latin typeface="Arial" panose="020B0604020202020204" pitchFamily="34" charset="0"/>
        <a:ea typeface="+mn-ea"/>
        <a:cs typeface="+mn-cs"/>
      </a:defRPr>
    </a:lvl7pPr>
    <a:lvl8pPr marL="3200400" algn="l" defTabSz="914400" rtl="0" eaLnBrk="1" latinLnBrk="0" hangingPunct="1">
      <a:defRPr sz="8000" kern="1200">
        <a:solidFill>
          <a:schemeClr val="tx1"/>
        </a:solidFill>
        <a:latin typeface="Arial" panose="020B0604020202020204" pitchFamily="34" charset="0"/>
        <a:ea typeface="+mn-ea"/>
        <a:cs typeface="+mn-cs"/>
      </a:defRPr>
    </a:lvl8pPr>
    <a:lvl9pPr marL="3657600" algn="l" defTabSz="914400" rtl="0" eaLnBrk="1" latinLnBrk="0" hangingPunct="1">
      <a:defRPr sz="8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6960">
          <p15:clr>
            <a:srgbClr val="A4A3A4"/>
          </p15:clr>
        </p15:guide>
        <p15:guide id="2" pos="136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FFCCFF"/>
    <a:srgbClr val="FFFFCC"/>
    <a:srgbClr val="FFFF99"/>
    <a:srgbClr val="99FFCC"/>
    <a:srgbClr val="CAF3F8"/>
    <a:srgbClr val="CCCCFF"/>
    <a:srgbClr val="9900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6008" autoAdjust="0"/>
    <p:restoredTop sz="96173" autoAdjust="0"/>
  </p:normalViewPr>
  <p:slideViewPr>
    <p:cSldViewPr snapToGrid="0">
      <p:cViewPr varScale="1">
        <p:scale>
          <a:sx n="23" d="100"/>
          <a:sy n="23" d="100"/>
        </p:scale>
        <p:origin x="2406" y="54"/>
      </p:cViewPr>
      <p:guideLst>
        <p:guide orient="horz" pos="6960"/>
        <p:guide pos="13632"/>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aodonn1\Dropbox%20(ASU)\Circuit%20Tutor\FOLDER%20FOR%20MEGAN\Data%20Pull%20for%20Brian\Faculty%20Spring%202021%20chart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Instructors:  Please indicate the extent to which you feel the following aspects of Circuit Tutor are useful to your students. </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4152853336145359"/>
          <c:y val="0.15999952148557794"/>
          <c:w val="0.45977856518212751"/>
          <c:h val="0.82813107781074413"/>
        </c:manualLayout>
      </c:layout>
      <c:barChart>
        <c:barDir val="bar"/>
        <c:grouping val="clustered"/>
        <c:varyColors val="0"/>
        <c:ser>
          <c:idx val="0"/>
          <c:order val="0"/>
          <c:tx>
            <c:strRef>
              <c:f>'Usefulness to students'!$B$12</c:f>
              <c:strCache>
                <c:ptCount val="1"/>
                <c:pt idx="0">
                  <c:v>E/S useful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'Usefulness to students'!$A$13:$A$17</c:f>
              <c:strCache>
                <c:ptCount val="5"/>
                <c:pt idx="0">
                  <c:v>The user interface for entering equations</c:v>
                </c:pt>
                <c:pt idx="1">
                  <c:v>The on-screen circuit editor</c:v>
                </c:pt>
                <c:pt idx="2">
                  <c:v>The introductory tutorials</c:v>
                </c:pt>
                <c:pt idx="3">
                  <c:v>The video (YouTube) resources</c:v>
                </c:pt>
                <c:pt idx="4">
                  <c:v>The worked examples/detailed explanations</c:v>
                </c:pt>
              </c:strCache>
            </c:strRef>
          </c:cat>
          <c:val>
            <c:numRef>
              <c:f>'Usefulness to students'!$B$13:$B$17</c:f>
              <c:numCache>
                <c:formatCode>0%</c:formatCode>
                <c:ptCount val="5"/>
                <c:pt idx="0">
                  <c:v>0.57999999999999996</c:v>
                </c:pt>
                <c:pt idx="1">
                  <c:v>0.72</c:v>
                </c:pt>
                <c:pt idx="2">
                  <c:v>0.86</c:v>
                </c:pt>
                <c:pt idx="3">
                  <c:v>1</c:v>
                </c:pt>
                <c:pt idx="4">
                  <c:v>1</c:v>
                </c:pt>
              </c:numCache>
            </c:numRef>
          </c:val>
          <c:extLst>
            <c:ext xmlns:c16="http://schemas.microsoft.com/office/drawing/2014/chart" uri="{C3380CC4-5D6E-409C-BE32-E72D297353CC}">
              <c16:uniqueId val="{00000000-DE2D-489E-A069-197EB59D0799}"/>
            </c:ext>
          </c:extLst>
        </c:ser>
        <c:dLbls>
          <c:showLegendKey val="0"/>
          <c:showVal val="0"/>
          <c:showCatName val="0"/>
          <c:showSerName val="0"/>
          <c:showPercent val="0"/>
          <c:showBubbleSize val="0"/>
        </c:dLbls>
        <c:gapWidth val="182"/>
        <c:axId val="1703406271"/>
        <c:axId val="1551418927"/>
      </c:barChart>
      <c:catAx>
        <c:axId val="17034062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551418927"/>
        <c:crosses val="autoZero"/>
        <c:auto val="1"/>
        <c:lblAlgn val="ctr"/>
        <c:lblOffset val="100"/>
        <c:noMultiLvlLbl val="0"/>
      </c:catAx>
      <c:valAx>
        <c:axId val="1551418927"/>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703406271"/>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6688" y="0"/>
            <a:ext cx="3041650" cy="466725"/>
          </a:xfrm>
          <a:prstGeom prst="rect">
            <a:avLst/>
          </a:prstGeom>
        </p:spPr>
        <p:txBody>
          <a:bodyPr vert="horz" lIns="91440" tIns="45720" rIns="91440" bIns="45720" rtlCol="0"/>
          <a:lstStyle>
            <a:lvl1pPr algn="r">
              <a:defRPr sz="1200"/>
            </a:lvl1pPr>
          </a:lstStyle>
          <a:p>
            <a:fld id="{9B122751-68FE-4112-96C0-7FD7B6392BEA}" type="datetimeFigureOut">
              <a:rPr lang="en-US" smtClean="0"/>
              <a:t>6/22/2022</a:t>
            </a:fld>
            <a:endParaRPr lang="en-US" dirty="0"/>
          </a:p>
        </p:txBody>
      </p:sp>
      <p:sp>
        <p:nvSpPr>
          <p:cNvPr id="4" name="Slide Image Placeholder 3"/>
          <p:cNvSpPr>
            <a:spLocks noGrp="1" noRot="1" noChangeAspect="1"/>
          </p:cNvSpPr>
          <p:nvPr>
            <p:ph type="sldImg" idx="2"/>
          </p:nvPr>
        </p:nvSpPr>
        <p:spPr>
          <a:xfrm>
            <a:off x="1416050" y="1163638"/>
            <a:ext cx="4187825" cy="31400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8338"/>
            <a:ext cx="5616575" cy="36639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200"/>
            <a:ext cx="3041650"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688" y="8839200"/>
            <a:ext cx="3041650" cy="466725"/>
          </a:xfrm>
          <a:prstGeom prst="rect">
            <a:avLst/>
          </a:prstGeom>
        </p:spPr>
        <p:txBody>
          <a:bodyPr vert="horz" lIns="91440" tIns="45720" rIns="91440" bIns="45720" rtlCol="0" anchor="b"/>
          <a:lstStyle>
            <a:lvl1pPr algn="r">
              <a:defRPr sz="1200"/>
            </a:lvl1pPr>
          </a:lstStyle>
          <a:p>
            <a:fld id="{7EF36F58-072B-4200-B1AD-1AF8A3FB75C3}" type="slidenum">
              <a:rPr lang="en-US" smtClean="0"/>
              <a:t>‹#›</a:t>
            </a:fld>
            <a:endParaRPr lang="en-US" dirty="0"/>
          </a:p>
        </p:txBody>
      </p:sp>
    </p:spTree>
    <p:extLst>
      <p:ext uri="{BB962C8B-B14F-4D97-AF65-F5344CB8AC3E}">
        <p14:creationId xmlns:p14="http://schemas.microsoft.com/office/powerpoint/2010/main" val="1303896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F36F58-072B-4200-B1AD-1AF8A3FB75C3}" type="slidenum">
              <a:rPr lang="en-US" smtClean="0"/>
              <a:t>1</a:t>
            </a:fld>
            <a:endParaRPr lang="en-US" dirty="0"/>
          </a:p>
        </p:txBody>
      </p:sp>
    </p:spTree>
    <p:extLst>
      <p:ext uri="{BB962C8B-B14F-4D97-AF65-F5344CB8AC3E}">
        <p14:creationId xmlns:p14="http://schemas.microsoft.com/office/powerpoint/2010/main" val="4264106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0" y="5387975"/>
            <a:ext cx="32918400" cy="11460163"/>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5486400" y="17289463"/>
            <a:ext cx="32918400" cy="79486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732AABF6-7D52-7B24-F6D2-3938D0A85780}"/>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5FEF3F62-883D-CEE5-2A54-D7556FD311D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55F18C99-B1E6-BC29-CB82-8EDF35570D25}"/>
              </a:ext>
            </a:extLst>
          </p:cNvPr>
          <p:cNvSpPr>
            <a:spLocks noGrp="1" noChangeArrowheads="1"/>
          </p:cNvSpPr>
          <p:nvPr>
            <p:ph type="sldNum" sz="quarter" idx="12"/>
          </p:nvPr>
        </p:nvSpPr>
        <p:spPr>
          <a:ln/>
        </p:spPr>
        <p:txBody>
          <a:bodyPr/>
          <a:lstStyle>
            <a:lvl1pPr>
              <a:defRPr/>
            </a:lvl1pPr>
          </a:lstStyle>
          <a:p>
            <a:pPr>
              <a:defRPr/>
            </a:pPr>
            <a:fld id="{5149A39D-E035-4C17-BF7C-4C27D2A806E5}" type="slidenum">
              <a:rPr lang="en-US" altLang="en-US"/>
              <a:pPr>
                <a:defRPr/>
              </a:pPr>
              <a:t>‹#›</a:t>
            </a:fld>
            <a:endParaRPr lang="en-US" altLang="en-US" dirty="0"/>
          </a:p>
        </p:txBody>
      </p:sp>
    </p:spTree>
    <p:extLst>
      <p:ext uri="{BB962C8B-B14F-4D97-AF65-F5344CB8AC3E}">
        <p14:creationId xmlns:p14="http://schemas.microsoft.com/office/powerpoint/2010/main" val="1271583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7EC350E-924F-E5DF-2898-41AF244F6C3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9DDD72C1-74D5-2519-217F-0F9F250B7AE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D3389A5D-9926-A1EF-603C-588809151B65}"/>
              </a:ext>
            </a:extLst>
          </p:cNvPr>
          <p:cNvSpPr>
            <a:spLocks noGrp="1" noChangeArrowheads="1"/>
          </p:cNvSpPr>
          <p:nvPr>
            <p:ph type="sldNum" sz="quarter" idx="12"/>
          </p:nvPr>
        </p:nvSpPr>
        <p:spPr>
          <a:ln/>
        </p:spPr>
        <p:txBody>
          <a:bodyPr/>
          <a:lstStyle>
            <a:lvl1pPr>
              <a:defRPr/>
            </a:lvl1pPr>
          </a:lstStyle>
          <a:p>
            <a:pPr>
              <a:defRPr/>
            </a:pPr>
            <a:fld id="{7E9DA8EE-2920-4693-9D58-6765F2F0EA30}" type="slidenum">
              <a:rPr lang="en-US" altLang="en-US"/>
              <a:pPr>
                <a:defRPr/>
              </a:pPr>
              <a:t>‹#›</a:t>
            </a:fld>
            <a:endParaRPr lang="en-US" altLang="en-US" dirty="0"/>
          </a:p>
        </p:txBody>
      </p:sp>
    </p:spTree>
    <p:extLst>
      <p:ext uri="{BB962C8B-B14F-4D97-AF65-F5344CB8AC3E}">
        <p14:creationId xmlns:p14="http://schemas.microsoft.com/office/powerpoint/2010/main" val="16079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025" y="8207375"/>
            <a:ext cx="37857113" cy="13692188"/>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2994025" y="22029738"/>
            <a:ext cx="37857113" cy="72009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4902DE82-630C-F9C0-18B5-661E6B6C26A8}"/>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39BD7789-1224-357F-E013-67476B70838F}"/>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06792714-E821-CAA1-8CFF-EE9DE3696ACE}"/>
              </a:ext>
            </a:extLst>
          </p:cNvPr>
          <p:cNvSpPr>
            <a:spLocks noGrp="1" noChangeArrowheads="1"/>
          </p:cNvSpPr>
          <p:nvPr>
            <p:ph type="sldNum" sz="quarter" idx="12"/>
          </p:nvPr>
        </p:nvSpPr>
        <p:spPr>
          <a:ln/>
        </p:spPr>
        <p:txBody>
          <a:bodyPr/>
          <a:lstStyle>
            <a:lvl1pPr>
              <a:defRPr/>
            </a:lvl1pPr>
          </a:lstStyle>
          <a:p>
            <a:pPr>
              <a:defRPr/>
            </a:pPr>
            <a:fld id="{D8B67B55-B941-46B2-ADE5-A9C3A247DBAB}" type="slidenum">
              <a:rPr lang="en-US" altLang="en-US"/>
              <a:pPr>
                <a:defRPr/>
              </a:pPr>
              <a:t>‹#›</a:t>
            </a:fld>
            <a:endParaRPr lang="en-US" altLang="en-US" dirty="0"/>
          </a:p>
        </p:txBody>
      </p:sp>
    </p:spTree>
    <p:extLst>
      <p:ext uri="{BB962C8B-B14F-4D97-AF65-F5344CB8AC3E}">
        <p14:creationId xmlns:p14="http://schemas.microsoft.com/office/powerpoint/2010/main" val="1219111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5513" y="7681913"/>
            <a:ext cx="19673887" cy="2172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21800" y="7681913"/>
            <a:ext cx="19673888" cy="2172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36CEDA2-B53C-E501-928E-E78AC7F8CEE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2AADB7EC-17DA-5F08-C860-ECDCCA60AB5A}"/>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02076081-D601-6E47-0927-5F33EB238C84}"/>
              </a:ext>
            </a:extLst>
          </p:cNvPr>
          <p:cNvSpPr>
            <a:spLocks noGrp="1" noChangeArrowheads="1"/>
          </p:cNvSpPr>
          <p:nvPr>
            <p:ph type="sldNum" sz="quarter" idx="12"/>
          </p:nvPr>
        </p:nvSpPr>
        <p:spPr>
          <a:ln/>
        </p:spPr>
        <p:txBody>
          <a:bodyPr/>
          <a:lstStyle>
            <a:lvl1pPr>
              <a:defRPr/>
            </a:lvl1pPr>
          </a:lstStyle>
          <a:p>
            <a:pPr>
              <a:defRPr/>
            </a:pPr>
            <a:fld id="{D6A1506A-2086-4843-939E-113A40BE5B3C}" type="slidenum">
              <a:rPr lang="en-US" altLang="en-US"/>
              <a:pPr>
                <a:defRPr/>
              </a:pPr>
              <a:t>‹#›</a:t>
            </a:fld>
            <a:endParaRPr lang="en-US" altLang="en-US" dirty="0"/>
          </a:p>
        </p:txBody>
      </p:sp>
    </p:spTree>
    <p:extLst>
      <p:ext uri="{BB962C8B-B14F-4D97-AF65-F5344CB8AC3E}">
        <p14:creationId xmlns:p14="http://schemas.microsoft.com/office/powerpoint/2010/main" val="3716742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2600" y="1752600"/>
            <a:ext cx="37857113" cy="6362700"/>
          </a:xfrm>
        </p:spPr>
        <p:txBody>
          <a:bodyPr/>
          <a:lstStyle/>
          <a:p>
            <a:r>
              <a:rPr lang="en-US"/>
              <a:t>Click to edit Master title style</a:t>
            </a:r>
          </a:p>
        </p:txBody>
      </p:sp>
      <p:sp>
        <p:nvSpPr>
          <p:cNvPr id="3" name="Text Placeholder 2"/>
          <p:cNvSpPr>
            <a:spLocks noGrp="1"/>
          </p:cNvSpPr>
          <p:nvPr>
            <p:ph type="body" idx="1"/>
          </p:nvPr>
        </p:nvSpPr>
        <p:spPr>
          <a:xfrm>
            <a:off x="3022600" y="8069263"/>
            <a:ext cx="18568988" cy="39544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22600" y="12023725"/>
            <a:ext cx="18568988" cy="17686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20238" y="8069263"/>
            <a:ext cx="18659475" cy="39544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20238" y="12023725"/>
            <a:ext cx="18659475" cy="17686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2D5506B-6817-EA93-B8D2-3FB617F8969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7A13E0D1-A7A9-4D5B-AD7B-9ED2AA748EF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26DC81E5-B876-E3AF-042D-E5E61A3230D5}"/>
              </a:ext>
            </a:extLst>
          </p:cNvPr>
          <p:cNvSpPr>
            <a:spLocks noGrp="1" noChangeArrowheads="1"/>
          </p:cNvSpPr>
          <p:nvPr>
            <p:ph type="sldNum" sz="quarter" idx="12"/>
          </p:nvPr>
        </p:nvSpPr>
        <p:spPr>
          <a:ln/>
        </p:spPr>
        <p:txBody>
          <a:bodyPr/>
          <a:lstStyle>
            <a:lvl1pPr>
              <a:defRPr/>
            </a:lvl1pPr>
          </a:lstStyle>
          <a:p>
            <a:pPr>
              <a:defRPr/>
            </a:pPr>
            <a:fld id="{6EB130C6-EE68-4AAE-87BB-5296851B61EF}" type="slidenum">
              <a:rPr lang="en-US" altLang="en-US"/>
              <a:pPr>
                <a:defRPr/>
              </a:pPr>
              <a:t>‹#›</a:t>
            </a:fld>
            <a:endParaRPr lang="en-US" altLang="en-US" dirty="0"/>
          </a:p>
        </p:txBody>
      </p:sp>
    </p:spTree>
    <p:extLst>
      <p:ext uri="{BB962C8B-B14F-4D97-AF65-F5344CB8AC3E}">
        <p14:creationId xmlns:p14="http://schemas.microsoft.com/office/powerpoint/2010/main" val="2181500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A8F4782-6211-D863-16CC-AC1FC86DBD2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93DCCE40-AF80-69A4-7F7B-2E08AA434FA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32254EEC-997A-C526-0B33-1EB04E96AB31}"/>
              </a:ext>
            </a:extLst>
          </p:cNvPr>
          <p:cNvSpPr>
            <a:spLocks noGrp="1" noChangeArrowheads="1"/>
          </p:cNvSpPr>
          <p:nvPr>
            <p:ph type="sldNum" sz="quarter" idx="12"/>
          </p:nvPr>
        </p:nvSpPr>
        <p:spPr>
          <a:ln/>
        </p:spPr>
        <p:txBody>
          <a:bodyPr/>
          <a:lstStyle>
            <a:lvl1pPr>
              <a:defRPr/>
            </a:lvl1pPr>
          </a:lstStyle>
          <a:p>
            <a:pPr>
              <a:defRPr/>
            </a:pPr>
            <a:fld id="{D31ECC24-4B9B-4554-B82C-4FF4CDD28415}" type="slidenum">
              <a:rPr lang="en-US" altLang="en-US"/>
              <a:pPr>
                <a:defRPr/>
              </a:pPr>
              <a:t>‹#›</a:t>
            </a:fld>
            <a:endParaRPr lang="en-US" altLang="en-US" dirty="0"/>
          </a:p>
        </p:txBody>
      </p:sp>
    </p:spTree>
    <p:extLst>
      <p:ext uri="{BB962C8B-B14F-4D97-AF65-F5344CB8AC3E}">
        <p14:creationId xmlns:p14="http://schemas.microsoft.com/office/powerpoint/2010/main" val="312037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01B01A5-3529-700C-BBC9-0FD8A30757B2}"/>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7F214EB3-F0CB-7CBC-1DE4-C828C4CC9E0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CCDB9CF7-C4A3-06E4-9DFE-DF4F0CB93988}"/>
              </a:ext>
            </a:extLst>
          </p:cNvPr>
          <p:cNvSpPr>
            <a:spLocks noGrp="1" noChangeArrowheads="1"/>
          </p:cNvSpPr>
          <p:nvPr>
            <p:ph type="sldNum" sz="quarter" idx="12"/>
          </p:nvPr>
        </p:nvSpPr>
        <p:spPr>
          <a:ln/>
        </p:spPr>
        <p:txBody>
          <a:bodyPr/>
          <a:lstStyle>
            <a:lvl1pPr>
              <a:defRPr/>
            </a:lvl1pPr>
          </a:lstStyle>
          <a:p>
            <a:pPr>
              <a:defRPr/>
            </a:pPr>
            <a:fld id="{9AE096A8-F681-4AC3-9478-0BA1CDFEB55B}" type="slidenum">
              <a:rPr lang="en-US" altLang="en-US"/>
              <a:pPr>
                <a:defRPr/>
              </a:pPr>
              <a:t>‹#›</a:t>
            </a:fld>
            <a:endParaRPr lang="en-US" altLang="en-US" dirty="0"/>
          </a:p>
        </p:txBody>
      </p:sp>
    </p:spTree>
    <p:extLst>
      <p:ext uri="{BB962C8B-B14F-4D97-AF65-F5344CB8AC3E}">
        <p14:creationId xmlns:p14="http://schemas.microsoft.com/office/powerpoint/2010/main" val="4066000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2600" y="2193925"/>
            <a:ext cx="14157325" cy="7681913"/>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18659475" y="4740275"/>
            <a:ext cx="22220238" cy="233934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22600" y="9875838"/>
            <a:ext cx="14157325" cy="1829593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B968C9AF-84AA-8DC5-7171-AF591DA6E62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3B4DB175-C7BE-04A7-496A-F6BCBD6CD5E1}"/>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24995F4D-DE47-E9E1-B722-D95D7DE17B02}"/>
              </a:ext>
            </a:extLst>
          </p:cNvPr>
          <p:cNvSpPr>
            <a:spLocks noGrp="1" noChangeArrowheads="1"/>
          </p:cNvSpPr>
          <p:nvPr>
            <p:ph type="sldNum" sz="quarter" idx="12"/>
          </p:nvPr>
        </p:nvSpPr>
        <p:spPr>
          <a:ln/>
        </p:spPr>
        <p:txBody>
          <a:bodyPr/>
          <a:lstStyle>
            <a:lvl1pPr>
              <a:defRPr/>
            </a:lvl1pPr>
          </a:lstStyle>
          <a:p>
            <a:pPr>
              <a:defRPr/>
            </a:pPr>
            <a:fld id="{2D209D71-D030-443A-8040-768EB690DC0D}" type="slidenum">
              <a:rPr lang="en-US" altLang="en-US"/>
              <a:pPr>
                <a:defRPr/>
              </a:pPr>
              <a:t>‹#›</a:t>
            </a:fld>
            <a:endParaRPr lang="en-US" altLang="en-US" dirty="0"/>
          </a:p>
        </p:txBody>
      </p:sp>
    </p:spTree>
    <p:extLst>
      <p:ext uri="{BB962C8B-B14F-4D97-AF65-F5344CB8AC3E}">
        <p14:creationId xmlns:p14="http://schemas.microsoft.com/office/powerpoint/2010/main" val="340143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2600" y="2193925"/>
            <a:ext cx="14157325" cy="7681913"/>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18659475" y="4740275"/>
            <a:ext cx="22220238" cy="23393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022600" y="9875838"/>
            <a:ext cx="14157325" cy="1829593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7A9E91A9-4207-50AF-50BA-42C7D563633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60BC6232-92A7-365B-5F24-3C00BB1B8AD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A386601D-8840-6072-346F-82FCA0EFA93D}"/>
              </a:ext>
            </a:extLst>
          </p:cNvPr>
          <p:cNvSpPr>
            <a:spLocks noGrp="1" noChangeArrowheads="1"/>
          </p:cNvSpPr>
          <p:nvPr>
            <p:ph type="sldNum" sz="quarter" idx="12"/>
          </p:nvPr>
        </p:nvSpPr>
        <p:spPr>
          <a:ln/>
        </p:spPr>
        <p:txBody>
          <a:bodyPr/>
          <a:lstStyle>
            <a:lvl1pPr>
              <a:defRPr/>
            </a:lvl1pPr>
          </a:lstStyle>
          <a:p>
            <a:pPr>
              <a:defRPr/>
            </a:pPr>
            <a:fld id="{8499B53A-3EDD-44A7-9449-1E81134D6F59}" type="slidenum">
              <a:rPr lang="en-US" altLang="en-US"/>
              <a:pPr>
                <a:defRPr/>
              </a:pPr>
              <a:t>‹#›</a:t>
            </a:fld>
            <a:endParaRPr lang="en-US" altLang="en-US" dirty="0"/>
          </a:p>
        </p:txBody>
      </p:sp>
    </p:spTree>
    <p:extLst>
      <p:ext uri="{BB962C8B-B14F-4D97-AF65-F5344CB8AC3E}">
        <p14:creationId xmlns:p14="http://schemas.microsoft.com/office/powerpoint/2010/main" val="1479630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539D56A-BEED-FA0C-E492-D44F6263B17F}"/>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DBD1C585-8E4D-D2DE-07C3-4B2AF4A091C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3ACAE9A0-F5E0-DF2A-6E34-B5F6771A7767}"/>
              </a:ext>
            </a:extLst>
          </p:cNvPr>
          <p:cNvSpPr>
            <a:spLocks noGrp="1" noChangeArrowheads="1"/>
          </p:cNvSpPr>
          <p:nvPr>
            <p:ph type="sldNum" sz="quarter" idx="12"/>
          </p:nvPr>
        </p:nvSpPr>
        <p:spPr>
          <a:ln/>
        </p:spPr>
        <p:txBody>
          <a:bodyPr/>
          <a:lstStyle>
            <a:lvl1pPr>
              <a:defRPr/>
            </a:lvl1pPr>
          </a:lstStyle>
          <a:p>
            <a:pPr>
              <a:defRPr/>
            </a:pPr>
            <a:fld id="{58D6F41B-EFCB-48E1-ACA8-769D3DF7BCEE}" type="slidenum">
              <a:rPr lang="en-US" altLang="en-US"/>
              <a:pPr>
                <a:defRPr/>
              </a:pPr>
              <a:t>‹#›</a:t>
            </a:fld>
            <a:endParaRPr lang="en-US" altLang="en-US" dirty="0"/>
          </a:p>
        </p:txBody>
      </p:sp>
    </p:spTree>
    <p:extLst>
      <p:ext uri="{BB962C8B-B14F-4D97-AF65-F5344CB8AC3E}">
        <p14:creationId xmlns:p14="http://schemas.microsoft.com/office/powerpoint/2010/main" val="888569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438" y="1319213"/>
            <a:ext cx="9874250" cy="280860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5513" y="1319213"/>
            <a:ext cx="29473525" cy="28086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FC50C53-26D1-4EAA-9DC9-F91F03DACEA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DDDBB98E-4B4F-A94D-0889-758DBFDD61F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EA04E964-A47F-9A23-2B2D-92C4CBCEE3EF}"/>
              </a:ext>
            </a:extLst>
          </p:cNvPr>
          <p:cNvSpPr>
            <a:spLocks noGrp="1" noChangeArrowheads="1"/>
          </p:cNvSpPr>
          <p:nvPr>
            <p:ph type="sldNum" sz="quarter" idx="12"/>
          </p:nvPr>
        </p:nvSpPr>
        <p:spPr>
          <a:ln/>
        </p:spPr>
        <p:txBody>
          <a:bodyPr/>
          <a:lstStyle>
            <a:lvl1pPr>
              <a:defRPr/>
            </a:lvl1pPr>
          </a:lstStyle>
          <a:p>
            <a:pPr>
              <a:defRPr/>
            </a:pPr>
            <a:fld id="{6837E7C7-C2D3-4DB7-B962-BAA070AFA84C}" type="slidenum">
              <a:rPr lang="en-US" altLang="en-US"/>
              <a:pPr>
                <a:defRPr/>
              </a:pPr>
              <a:t>‹#›</a:t>
            </a:fld>
            <a:endParaRPr lang="en-US" altLang="en-US" dirty="0"/>
          </a:p>
        </p:txBody>
      </p:sp>
    </p:spTree>
    <p:extLst>
      <p:ext uri="{BB962C8B-B14F-4D97-AF65-F5344CB8AC3E}">
        <p14:creationId xmlns:p14="http://schemas.microsoft.com/office/powerpoint/2010/main" val="2196111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E268F0C-0377-1770-4F0A-D7AABE11558B}"/>
              </a:ext>
            </a:extLst>
          </p:cNvPr>
          <p:cNvSpPr>
            <a:spLocks noGrp="1" noChangeArrowheads="1"/>
          </p:cNvSpPr>
          <p:nvPr>
            <p:ph type="title"/>
          </p:nvPr>
        </p:nvSpPr>
        <p:spPr bwMode="auto">
          <a:xfrm>
            <a:off x="2195513" y="1319213"/>
            <a:ext cx="39500175"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7557" tIns="203779" rIns="407557" bIns="203779"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45133EBC-5276-A1B8-D259-155F5ECDB634}"/>
              </a:ext>
            </a:extLst>
          </p:cNvPr>
          <p:cNvSpPr>
            <a:spLocks noGrp="1" noChangeArrowheads="1"/>
          </p:cNvSpPr>
          <p:nvPr>
            <p:ph type="body" idx="1"/>
          </p:nvPr>
        </p:nvSpPr>
        <p:spPr bwMode="auto">
          <a:xfrm>
            <a:off x="2195513" y="7681913"/>
            <a:ext cx="39500175" cy="2172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7557" tIns="203779" rIns="407557" bIns="20377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1D7FCB60-98A5-A04E-FDC2-4EE2E3E5DD1A}"/>
              </a:ext>
            </a:extLst>
          </p:cNvPr>
          <p:cNvSpPr>
            <a:spLocks noGrp="1" noChangeArrowheads="1"/>
          </p:cNvSpPr>
          <p:nvPr>
            <p:ph type="dt" sz="half" idx="2"/>
          </p:nvPr>
        </p:nvSpPr>
        <p:spPr bwMode="auto">
          <a:xfrm>
            <a:off x="2195513" y="29976763"/>
            <a:ext cx="10239375" cy="2286000"/>
          </a:xfrm>
          <a:prstGeom prst="rect">
            <a:avLst/>
          </a:prstGeom>
          <a:noFill/>
          <a:ln>
            <a:noFill/>
          </a:ln>
          <a:effectLst/>
        </p:spPr>
        <p:txBody>
          <a:bodyPr vert="horz" wrap="square" lIns="407557" tIns="203779" rIns="407557" bIns="203779" numCol="1" anchor="t" anchorCtr="0" compatLnSpc="1">
            <a:prstTxWarp prst="textNoShape">
              <a:avLst/>
            </a:prstTxWarp>
          </a:bodyPr>
          <a:lstStyle>
            <a:lvl1pPr defTabSz="4075113" eaLnBrk="1" hangingPunct="1">
              <a:defRPr sz="6200">
                <a:latin typeface="Arial" panose="020B0604020202020204" pitchFamily="34" charset="0"/>
              </a:defRPr>
            </a:lvl1pPr>
          </a:lstStyle>
          <a:p>
            <a:pPr>
              <a:defRPr/>
            </a:pPr>
            <a:endParaRPr lang="en-US" altLang="en-US" dirty="0"/>
          </a:p>
        </p:txBody>
      </p:sp>
      <p:sp>
        <p:nvSpPr>
          <p:cNvPr id="1029" name="Rectangle 5">
            <a:extLst>
              <a:ext uri="{FF2B5EF4-FFF2-40B4-BE49-F238E27FC236}">
                <a16:creationId xmlns:a16="http://schemas.microsoft.com/office/drawing/2014/main" id="{96D4A272-39B5-1E3B-E4E7-73B2BD3898B8}"/>
              </a:ext>
            </a:extLst>
          </p:cNvPr>
          <p:cNvSpPr>
            <a:spLocks noGrp="1" noChangeArrowheads="1"/>
          </p:cNvSpPr>
          <p:nvPr>
            <p:ph type="ftr" sz="quarter" idx="3"/>
          </p:nvPr>
        </p:nvSpPr>
        <p:spPr bwMode="auto">
          <a:xfrm>
            <a:off x="14997113" y="29976763"/>
            <a:ext cx="13896975" cy="2286000"/>
          </a:xfrm>
          <a:prstGeom prst="rect">
            <a:avLst/>
          </a:prstGeom>
          <a:noFill/>
          <a:ln>
            <a:noFill/>
          </a:ln>
          <a:effectLst/>
        </p:spPr>
        <p:txBody>
          <a:bodyPr vert="horz" wrap="square" lIns="407557" tIns="203779" rIns="407557" bIns="203779" numCol="1" anchor="t" anchorCtr="0" compatLnSpc="1">
            <a:prstTxWarp prst="textNoShape">
              <a:avLst/>
            </a:prstTxWarp>
          </a:bodyPr>
          <a:lstStyle>
            <a:lvl1pPr algn="ctr" defTabSz="4075113" eaLnBrk="1" hangingPunct="1">
              <a:defRPr sz="6200">
                <a:latin typeface="Arial" panose="020B0604020202020204" pitchFamily="34" charset="0"/>
              </a:defRPr>
            </a:lvl1pPr>
          </a:lstStyle>
          <a:p>
            <a:pPr>
              <a:defRPr/>
            </a:pPr>
            <a:endParaRPr lang="en-US" altLang="en-US" dirty="0"/>
          </a:p>
        </p:txBody>
      </p:sp>
      <p:sp>
        <p:nvSpPr>
          <p:cNvPr id="1030" name="Rectangle 6">
            <a:extLst>
              <a:ext uri="{FF2B5EF4-FFF2-40B4-BE49-F238E27FC236}">
                <a16:creationId xmlns:a16="http://schemas.microsoft.com/office/drawing/2014/main" id="{B253445F-2582-D800-9B1A-62128033178D}"/>
              </a:ext>
            </a:extLst>
          </p:cNvPr>
          <p:cNvSpPr>
            <a:spLocks noGrp="1" noChangeArrowheads="1"/>
          </p:cNvSpPr>
          <p:nvPr>
            <p:ph type="sldNum" sz="quarter" idx="4"/>
          </p:nvPr>
        </p:nvSpPr>
        <p:spPr bwMode="auto">
          <a:xfrm>
            <a:off x="31456313" y="29976763"/>
            <a:ext cx="10239375" cy="2286000"/>
          </a:xfrm>
          <a:prstGeom prst="rect">
            <a:avLst/>
          </a:prstGeom>
          <a:noFill/>
          <a:ln>
            <a:noFill/>
          </a:ln>
          <a:effectLst/>
        </p:spPr>
        <p:txBody>
          <a:bodyPr vert="horz" wrap="square" lIns="407557" tIns="203779" rIns="407557" bIns="203779" numCol="1" anchor="t" anchorCtr="0" compatLnSpc="1">
            <a:prstTxWarp prst="textNoShape">
              <a:avLst/>
            </a:prstTxWarp>
          </a:bodyPr>
          <a:lstStyle>
            <a:lvl1pPr algn="r" defTabSz="4075113" eaLnBrk="1" hangingPunct="1">
              <a:defRPr sz="6200" smtClean="0"/>
            </a:lvl1pPr>
          </a:lstStyle>
          <a:p>
            <a:pPr>
              <a:defRPr/>
            </a:pPr>
            <a:fld id="{B2887BF7-4460-432F-8B39-5FD07FE83AC5}"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075113" rtl="0" eaLnBrk="0" fontAlgn="base" hangingPunct="0">
        <a:spcBef>
          <a:spcPct val="0"/>
        </a:spcBef>
        <a:spcAft>
          <a:spcPct val="0"/>
        </a:spcAft>
        <a:defRPr sz="19600" kern="1200">
          <a:solidFill>
            <a:schemeClr val="tx2"/>
          </a:solidFill>
          <a:latin typeface="+mj-lt"/>
          <a:ea typeface="+mj-ea"/>
          <a:cs typeface="+mj-cs"/>
        </a:defRPr>
      </a:lvl1pPr>
      <a:lvl2pPr algn="ctr" defTabSz="4075113" rtl="0" eaLnBrk="0" fontAlgn="base" hangingPunct="0">
        <a:spcBef>
          <a:spcPct val="0"/>
        </a:spcBef>
        <a:spcAft>
          <a:spcPct val="0"/>
        </a:spcAft>
        <a:defRPr sz="19600">
          <a:solidFill>
            <a:schemeClr val="tx2"/>
          </a:solidFill>
          <a:latin typeface="Arial" panose="020B0604020202020204" pitchFamily="34" charset="0"/>
        </a:defRPr>
      </a:lvl2pPr>
      <a:lvl3pPr algn="ctr" defTabSz="4075113" rtl="0" eaLnBrk="0" fontAlgn="base" hangingPunct="0">
        <a:spcBef>
          <a:spcPct val="0"/>
        </a:spcBef>
        <a:spcAft>
          <a:spcPct val="0"/>
        </a:spcAft>
        <a:defRPr sz="19600">
          <a:solidFill>
            <a:schemeClr val="tx2"/>
          </a:solidFill>
          <a:latin typeface="Arial" panose="020B0604020202020204" pitchFamily="34" charset="0"/>
        </a:defRPr>
      </a:lvl3pPr>
      <a:lvl4pPr algn="ctr" defTabSz="4075113" rtl="0" eaLnBrk="0" fontAlgn="base" hangingPunct="0">
        <a:spcBef>
          <a:spcPct val="0"/>
        </a:spcBef>
        <a:spcAft>
          <a:spcPct val="0"/>
        </a:spcAft>
        <a:defRPr sz="19600">
          <a:solidFill>
            <a:schemeClr val="tx2"/>
          </a:solidFill>
          <a:latin typeface="Arial" panose="020B0604020202020204" pitchFamily="34" charset="0"/>
        </a:defRPr>
      </a:lvl4pPr>
      <a:lvl5pPr algn="ctr" defTabSz="4075113" rtl="0" eaLnBrk="0" fontAlgn="base" hangingPunct="0">
        <a:spcBef>
          <a:spcPct val="0"/>
        </a:spcBef>
        <a:spcAft>
          <a:spcPct val="0"/>
        </a:spcAft>
        <a:defRPr sz="19600">
          <a:solidFill>
            <a:schemeClr val="tx2"/>
          </a:solidFill>
          <a:latin typeface="Arial" panose="020B0604020202020204" pitchFamily="34" charset="0"/>
        </a:defRPr>
      </a:lvl5pPr>
      <a:lvl6pPr marL="457200" algn="ctr" defTabSz="4075113" rtl="0" fontAlgn="base">
        <a:spcBef>
          <a:spcPct val="0"/>
        </a:spcBef>
        <a:spcAft>
          <a:spcPct val="0"/>
        </a:spcAft>
        <a:defRPr sz="19600">
          <a:solidFill>
            <a:schemeClr val="tx2"/>
          </a:solidFill>
          <a:latin typeface="Arial" panose="020B0604020202020204" pitchFamily="34" charset="0"/>
        </a:defRPr>
      </a:lvl6pPr>
      <a:lvl7pPr marL="914400" algn="ctr" defTabSz="4075113" rtl="0" fontAlgn="base">
        <a:spcBef>
          <a:spcPct val="0"/>
        </a:spcBef>
        <a:spcAft>
          <a:spcPct val="0"/>
        </a:spcAft>
        <a:defRPr sz="19600">
          <a:solidFill>
            <a:schemeClr val="tx2"/>
          </a:solidFill>
          <a:latin typeface="Arial" panose="020B0604020202020204" pitchFamily="34" charset="0"/>
        </a:defRPr>
      </a:lvl7pPr>
      <a:lvl8pPr marL="1371600" algn="ctr" defTabSz="4075113" rtl="0" fontAlgn="base">
        <a:spcBef>
          <a:spcPct val="0"/>
        </a:spcBef>
        <a:spcAft>
          <a:spcPct val="0"/>
        </a:spcAft>
        <a:defRPr sz="19600">
          <a:solidFill>
            <a:schemeClr val="tx2"/>
          </a:solidFill>
          <a:latin typeface="Arial" panose="020B0604020202020204" pitchFamily="34" charset="0"/>
        </a:defRPr>
      </a:lvl8pPr>
      <a:lvl9pPr marL="1828800" algn="ctr" defTabSz="4075113" rtl="0" fontAlgn="base">
        <a:spcBef>
          <a:spcPct val="0"/>
        </a:spcBef>
        <a:spcAft>
          <a:spcPct val="0"/>
        </a:spcAft>
        <a:defRPr sz="19600">
          <a:solidFill>
            <a:schemeClr val="tx2"/>
          </a:solidFill>
          <a:latin typeface="Arial" panose="020B0604020202020204" pitchFamily="34" charset="0"/>
        </a:defRPr>
      </a:lvl9pPr>
    </p:titleStyle>
    <p:bodyStyle>
      <a:lvl1pPr marL="1528763" indent="-1528763" algn="l" defTabSz="4075113" rtl="0" eaLnBrk="0" fontAlgn="base" hangingPunct="0">
        <a:spcBef>
          <a:spcPct val="20000"/>
        </a:spcBef>
        <a:spcAft>
          <a:spcPct val="0"/>
        </a:spcAft>
        <a:buChar char="•"/>
        <a:defRPr sz="14300" kern="1200">
          <a:solidFill>
            <a:schemeClr val="tx1"/>
          </a:solidFill>
          <a:latin typeface="+mn-lt"/>
          <a:ea typeface="+mn-ea"/>
          <a:cs typeface="+mn-cs"/>
        </a:defRPr>
      </a:lvl1pPr>
      <a:lvl2pPr marL="3311525" indent="-1273175" algn="l" defTabSz="4075113" rtl="0" eaLnBrk="0" fontAlgn="base" hangingPunct="0">
        <a:spcBef>
          <a:spcPct val="20000"/>
        </a:spcBef>
        <a:spcAft>
          <a:spcPct val="0"/>
        </a:spcAft>
        <a:buChar char="–"/>
        <a:defRPr sz="12500" kern="1200">
          <a:solidFill>
            <a:schemeClr val="tx1"/>
          </a:solidFill>
          <a:latin typeface="+mn-lt"/>
          <a:ea typeface="+mn-ea"/>
          <a:cs typeface="+mn-cs"/>
        </a:defRPr>
      </a:lvl2pPr>
      <a:lvl3pPr marL="5094288" indent="-1019175" algn="l" defTabSz="4075113" rtl="0" eaLnBrk="0" fontAlgn="base" hangingPunct="0">
        <a:spcBef>
          <a:spcPct val="20000"/>
        </a:spcBef>
        <a:spcAft>
          <a:spcPct val="0"/>
        </a:spcAft>
        <a:buChar char="•"/>
        <a:defRPr sz="10700" kern="1200">
          <a:solidFill>
            <a:schemeClr val="tx1"/>
          </a:solidFill>
          <a:latin typeface="+mn-lt"/>
          <a:ea typeface="+mn-ea"/>
          <a:cs typeface="+mn-cs"/>
        </a:defRPr>
      </a:lvl3pPr>
      <a:lvl4pPr marL="7132638" indent="-1019175" algn="l" defTabSz="4075113" rtl="0" eaLnBrk="0" fontAlgn="base" hangingPunct="0">
        <a:spcBef>
          <a:spcPct val="20000"/>
        </a:spcBef>
        <a:spcAft>
          <a:spcPct val="0"/>
        </a:spcAft>
        <a:buChar char="–"/>
        <a:defRPr sz="8900" kern="1200">
          <a:solidFill>
            <a:schemeClr val="tx1"/>
          </a:solidFill>
          <a:latin typeface="+mn-lt"/>
          <a:ea typeface="+mn-ea"/>
          <a:cs typeface="+mn-cs"/>
        </a:defRPr>
      </a:lvl4pPr>
      <a:lvl5pPr marL="9169400" indent="-1017588" algn="l" defTabSz="4075113" rtl="0" eaLnBrk="0" fontAlgn="base" hangingPunct="0">
        <a:spcBef>
          <a:spcPct val="20000"/>
        </a:spcBef>
        <a:spcAft>
          <a:spcPct val="0"/>
        </a:spcAft>
        <a:buChar char="»"/>
        <a:defRPr sz="8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6.png"/><Relationship Id="rId18" Type="http://schemas.openxmlformats.org/officeDocument/2006/relationships/image" Target="../media/image11.png"/><Relationship Id="rId3" Type="http://schemas.openxmlformats.org/officeDocument/2006/relationships/hyperlink" Target="mailto:skromme@asu.edu" TargetMode="External"/><Relationship Id="rId21" Type="http://schemas.openxmlformats.org/officeDocument/2006/relationships/image" Target="../media/image14.png"/><Relationship Id="rId7" Type="http://schemas.openxmlformats.org/officeDocument/2006/relationships/image" Target="../media/image2.emf"/><Relationship Id="rId12" Type="http://schemas.openxmlformats.org/officeDocument/2006/relationships/image" Target="../media/image5.jpeg"/><Relationship Id="rId17"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image" Target="../media/image9.png"/><Relationship Id="rId20"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oleObject" Target="../embeddings/oleObject1.bin"/><Relationship Id="rId11" Type="http://schemas.openxmlformats.org/officeDocument/2006/relationships/image" Target="../media/image4.emf"/><Relationship Id="rId5" Type="http://schemas.openxmlformats.org/officeDocument/2006/relationships/image" Target="../media/image1.png"/><Relationship Id="rId15" Type="http://schemas.openxmlformats.org/officeDocument/2006/relationships/image" Target="../media/image8.png"/><Relationship Id="rId10" Type="http://schemas.openxmlformats.org/officeDocument/2006/relationships/oleObject" Target="../embeddings/oleObject3.bin"/><Relationship Id="rId19" Type="http://schemas.openxmlformats.org/officeDocument/2006/relationships/image" Target="../media/image12.png"/><Relationship Id="rId4" Type="http://schemas.openxmlformats.org/officeDocument/2006/relationships/hyperlink" Target="http://www.circuittutor.com/" TargetMode="External"/><Relationship Id="rId9" Type="http://schemas.openxmlformats.org/officeDocument/2006/relationships/image" Target="../media/image3.emf"/><Relationship Id="rId14" Type="http://schemas.openxmlformats.org/officeDocument/2006/relationships/image" Target="../media/image7.png"/><Relationship Id="rId22"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4">
            <a:extLst>
              <a:ext uri="{FF2B5EF4-FFF2-40B4-BE49-F238E27FC236}">
                <a16:creationId xmlns:a16="http://schemas.microsoft.com/office/drawing/2014/main" id="{0FF9C9E5-FC58-5C61-AC63-A7467142B8B4}"/>
              </a:ext>
            </a:extLst>
          </p:cNvPr>
          <p:cNvSpPr txBox="1">
            <a:spLocks noChangeArrowheads="1"/>
          </p:cNvSpPr>
          <p:nvPr/>
        </p:nvSpPr>
        <p:spPr bwMode="auto">
          <a:xfrm>
            <a:off x="4748213" y="446088"/>
            <a:ext cx="35548887" cy="3990975"/>
          </a:xfrm>
          <a:prstGeom prst="rect">
            <a:avLst/>
          </a:prstGeom>
          <a:solidFill>
            <a:srgbClr val="FFCC00"/>
          </a:solidFill>
          <a:ln w="25400">
            <a:solidFill>
              <a:srgbClr val="990000"/>
            </a:solidFill>
            <a:miter lim="800000"/>
            <a:headEnd/>
            <a:tailEnd/>
          </a:ln>
          <a:effectLst/>
        </p:spPr>
        <p:txBody>
          <a:bodyPr tIns="91440" bIns="91440"/>
          <a:lstStyle>
            <a:lvl1pPr defTabSz="1019175">
              <a:defRPr sz="8000">
                <a:solidFill>
                  <a:schemeClr val="tx1"/>
                </a:solidFill>
                <a:latin typeface="Arial" panose="020B0604020202020204" pitchFamily="34" charset="0"/>
              </a:defRPr>
            </a:lvl1pPr>
            <a:lvl2pPr marL="742950" indent="-285750" defTabSz="1019175">
              <a:defRPr sz="8000">
                <a:solidFill>
                  <a:schemeClr val="tx1"/>
                </a:solidFill>
                <a:latin typeface="Arial" panose="020B0604020202020204" pitchFamily="34" charset="0"/>
              </a:defRPr>
            </a:lvl2pPr>
            <a:lvl3pPr marL="1143000" indent="-228600" defTabSz="1019175">
              <a:defRPr sz="8000">
                <a:solidFill>
                  <a:schemeClr val="tx1"/>
                </a:solidFill>
                <a:latin typeface="Arial" panose="020B0604020202020204" pitchFamily="34" charset="0"/>
              </a:defRPr>
            </a:lvl3pPr>
            <a:lvl4pPr marL="1600200" indent="-228600" defTabSz="1019175">
              <a:defRPr sz="8000">
                <a:solidFill>
                  <a:schemeClr val="tx1"/>
                </a:solidFill>
                <a:latin typeface="Arial" panose="020B0604020202020204" pitchFamily="34" charset="0"/>
              </a:defRPr>
            </a:lvl4pPr>
            <a:lvl5pPr marL="2057400" indent="-228600" defTabSz="1019175">
              <a:defRPr sz="8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8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8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8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8000">
                <a:solidFill>
                  <a:schemeClr val="tx1"/>
                </a:solidFill>
                <a:latin typeface="Arial" panose="020B0604020202020204" pitchFamily="34" charset="0"/>
              </a:defRPr>
            </a:lvl9pPr>
          </a:lstStyle>
          <a:p>
            <a:pPr algn="ctr">
              <a:spcBef>
                <a:spcPts val="0"/>
              </a:spcBef>
              <a:spcAft>
                <a:spcPts val="0"/>
              </a:spcAft>
              <a:tabLst>
                <a:tab pos="457200" algn="l"/>
              </a:tabLst>
              <a:defRPr/>
            </a:pPr>
            <a:r>
              <a:rPr lang="en-US" sz="6000" b="1" kern="100" dirty="0">
                <a:ea typeface="SimSun" panose="02010600030101010101" pitchFamily="2" charset="-122"/>
                <a:cs typeface="Times New Roman" panose="02020603050405020304" pitchFamily="18" charset="0"/>
              </a:rPr>
              <a:t>Advances in Step-Based Tutoring for Linear Circuit Analysis and Comprehensive Evaluation</a:t>
            </a:r>
            <a:endParaRPr lang="en-US" sz="6000" kern="100" dirty="0">
              <a:ea typeface="SimSun" panose="02010600030101010101" pitchFamily="2" charset="-122"/>
              <a:cs typeface="Times New Roman" panose="02020603050405020304" pitchFamily="18" charset="0"/>
            </a:endParaRPr>
          </a:p>
          <a:p>
            <a:pPr algn="ctr" eaLnBrk="1" hangingPunct="1">
              <a:lnSpc>
                <a:spcPct val="110000"/>
              </a:lnSpc>
              <a:spcBef>
                <a:spcPct val="20000"/>
              </a:spcBef>
              <a:spcAft>
                <a:spcPct val="20000"/>
              </a:spcAft>
              <a:defRPr/>
            </a:pPr>
            <a:r>
              <a:rPr lang="en-US" sz="4000" kern="100" dirty="0">
                <a:ea typeface="SimSun" panose="02010600030101010101" pitchFamily="2" charset="-122"/>
                <a:cs typeface="Times New Roman" panose="02020603050405020304" pitchFamily="18" charset="0"/>
              </a:rPr>
              <a:t>Brian J. Skromme</a:t>
            </a:r>
            <a:r>
              <a:rPr lang="en-US" sz="4000" kern="100" baseline="30000" dirty="0">
                <a:ea typeface="SimSun" panose="02010600030101010101" pitchFamily="2" charset="-122"/>
                <a:cs typeface="Times New Roman" panose="02020603050405020304" pitchFamily="18" charset="0"/>
              </a:rPr>
              <a:t>a</a:t>
            </a:r>
            <a:r>
              <a:rPr lang="en-US" sz="4000" kern="100" dirty="0">
                <a:ea typeface="SimSun" panose="02010600030101010101" pitchFamily="2" charset="-122"/>
                <a:cs typeface="Times New Roman" panose="02020603050405020304" pitchFamily="18" charset="0"/>
              </a:rPr>
              <a:t>, R. Gupta</a:t>
            </a:r>
            <a:r>
              <a:rPr lang="en-US" sz="4000" kern="100" baseline="30000" dirty="0">
                <a:ea typeface="SimSun" panose="02010600030101010101" pitchFamily="2" charset="-122"/>
                <a:cs typeface="Times New Roman" panose="02020603050405020304" pitchFamily="18" charset="0"/>
              </a:rPr>
              <a:t>b</a:t>
            </a:r>
            <a:r>
              <a:rPr lang="en-US" sz="4000" kern="100" dirty="0">
                <a:ea typeface="SimSun" panose="02010600030101010101" pitchFamily="2" charset="-122"/>
                <a:cs typeface="Times New Roman" panose="02020603050405020304" pitchFamily="18" charset="0"/>
              </a:rPr>
              <a:t>, T. Nasim</a:t>
            </a:r>
            <a:r>
              <a:rPr lang="en-US" sz="4000" kern="100" baseline="30000" dirty="0">
                <a:ea typeface="SimSun" panose="02010600030101010101" pitchFamily="2" charset="-122"/>
                <a:cs typeface="Times New Roman" panose="02020603050405020304" pitchFamily="18" charset="0"/>
              </a:rPr>
              <a:t>b</a:t>
            </a:r>
            <a:r>
              <a:rPr lang="en-US" sz="4000" kern="100" dirty="0">
                <a:ea typeface="SimSun" panose="02010600030101010101" pitchFamily="2" charset="-122"/>
                <a:cs typeface="Times New Roman" panose="02020603050405020304" pitchFamily="18" charset="0"/>
              </a:rPr>
              <a:t>, C.J. Redshaw</a:t>
            </a:r>
            <a:r>
              <a:rPr lang="en-US" sz="4000" kern="100" baseline="30000" dirty="0">
                <a:ea typeface="SimSun" panose="02010600030101010101" pitchFamily="2" charset="-122"/>
                <a:cs typeface="Times New Roman" panose="02020603050405020304" pitchFamily="18" charset="0"/>
              </a:rPr>
              <a:t>a</a:t>
            </a:r>
            <a:r>
              <a:rPr lang="en-US" sz="4000" kern="100" dirty="0">
                <a:ea typeface="SimSun" panose="02010600030101010101" pitchFamily="2" charset="-122"/>
                <a:cs typeface="Times New Roman" panose="02020603050405020304" pitchFamily="18" charset="0"/>
              </a:rPr>
              <a:t>, B. Miller</a:t>
            </a:r>
            <a:r>
              <a:rPr lang="en-US" sz="4000" kern="100" baseline="30000" dirty="0">
                <a:ea typeface="SimSun" panose="02010600030101010101" pitchFamily="2" charset="-122"/>
                <a:cs typeface="Times New Roman" panose="02020603050405020304" pitchFamily="18" charset="0"/>
              </a:rPr>
              <a:t>a</a:t>
            </a:r>
            <a:r>
              <a:rPr lang="en-US" sz="4000" kern="100" dirty="0">
                <a:ea typeface="SimSun" panose="02010600030101010101" pitchFamily="2" charset="-122"/>
                <a:cs typeface="Times New Roman" panose="02020603050405020304" pitchFamily="18" charset="0"/>
              </a:rPr>
              <a:t>, P. Andrei</a:t>
            </a:r>
            <a:r>
              <a:rPr lang="en-US" sz="4000" kern="100" baseline="30000" dirty="0">
                <a:ea typeface="SimSun" panose="02010600030101010101" pitchFamily="2" charset="-122"/>
                <a:cs typeface="Times New Roman" panose="02020603050405020304" pitchFamily="18" charset="0"/>
              </a:rPr>
              <a:t>c</a:t>
            </a:r>
            <a:r>
              <a:rPr lang="en-US" sz="4000" kern="100" dirty="0">
                <a:ea typeface="SimSun" panose="02010600030101010101" pitchFamily="2" charset="-122"/>
                <a:cs typeface="Times New Roman" panose="02020603050405020304" pitchFamily="18" charset="0"/>
              </a:rPr>
              <a:t>, H. Erives</a:t>
            </a:r>
            <a:r>
              <a:rPr lang="en-US" sz="4000" kern="100" baseline="30000" dirty="0">
                <a:ea typeface="SimSun" panose="02010600030101010101" pitchFamily="2" charset="-122"/>
                <a:cs typeface="Times New Roman" panose="02020603050405020304" pitchFamily="18" charset="0"/>
              </a:rPr>
              <a:t>d</a:t>
            </a:r>
            <a:r>
              <a:rPr lang="en-US" sz="4000" kern="100" dirty="0">
                <a:ea typeface="SimSun" panose="02010600030101010101" pitchFamily="2" charset="-122"/>
                <a:cs typeface="Times New Roman" panose="02020603050405020304" pitchFamily="18" charset="0"/>
              </a:rPr>
              <a:t>, </a:t>
            </a:r>
            <a:br>
              <a:rPr lang="en-US" sz="4000" kern="100" dirty="0">
                <a:ea typeface="SimSun" panose="02010600030101010101" pitchFamily="2" charset="-122"/>
                <a:cs typeface="Times New Roman" panose="02020603050405020304" pitchFamily="18" charset="0"/>
              </a:rPr>
            </a:br>
            <a:r>
              <a:rPr lang="en-US" sz="4000" kern="100" dirty="0">
                <a:ea typeface="SimSun" panose="02010600030101010101" pitchFamily="2" charset="-122"/>
                <a:cs typeface="Times New Roman" panose="02020603050405020304" pitchFamily="18" charset="0"/>
              </a:rPr>
              <a:t>D. Bailey</a:t>
            </a:r>
            <a:r>
              <a:rPr lang="en-US" sz="4000" kern="100" baseline="30000" dirty="0">
                <a:ea typeface="SimSun" panose="02010600030101010101" pitchFamily="2" charset="-122"/>
                <a:cs typeface="Times New Roman" panose="02020603050405020304" pitchFamily="18" charset="0"/>
              </a:rPr>
              <a:t>e</a:t>
            </a:r>
            <a:r>
              <a:rPr lang="en-US" sz="4000" kern="100" dirty="0">
                <a:ea typeface="SimSun" panose="02010600030101010101" pitchFamily="2" charset="-122"/>
                <a:cs typeface="Times New Roman" panose="02020603050405020304" pitchFamily="18" charset="0"/>
              </a:rPr>
              <a:t>, </a:t>
            </a:r>
            <a:r>
              <a:rPr lang="en-US" sz="4000" kern="100" dirty="0">
                <a:solidFill>
                  <a:srgbClr val="121212"/>
                </a:solidFill>
                <a:ea typeface="SimSun" panose="02010600030101010101" pitchFamily="2" charset="-122"/>
              </a:rPr>
              <a:t>G. Wilkins</a:t>
            </a:r>
            <a:r>
              <a:rPr lang="en-US" sz="4000" kern="100" baseline="30000" dirty="0">
                <a:ea typeface="SimSun" panose="02010600030101010101" pitchFamily="2" charset="-122"/>
                <a:cs typeface="Times New Roman" panose="02020603050405020304" pitchFamily="18" charset="0"/>
              </a:rPr>
              <a:t>e</a:t>
            </a:r>
            <a:r>
              <a:rPr lang="en-US" sz="4000" kern="100" dirty="0">
                <a:ea typeface="SimSun" panose="02010600030101010101" pitchFamily="2" charset="-122"/>
                <a:cs typeface="Times New Roman" panose="02020603050405020304" pitchFamily="18" charset="0"/>
              </a:rPr>
              <a:t>, S. K. Bansal</a:t>
            </a:r>
            <a:r>
              <a:rPr lang="en-US" sz="4000" kern="100" baseline="30000" dirty="0">
                <a:ea typeface="SimSun" panose="02010600030101010101" pitchFamily="2" charset="-122"/>
                <a:cs typeface="Times New Roman" panose="02020603050405020304" pitchFamily="18" charset="0"/>
              </a:rPr>
              <a:t>b</a:t>
            </a:r>
            <a:r>
              <a:rPr lang="en-US" sz="4000" kern="100" dirty="0">
                <a:ea typeface="SimSun" panose="02010600030101010101" pitchFamily="2" charset="-122"/>
                <a:cs typeface="Times New Roman" panose="02020603050405020304" pitchFamily="18" charset="0"/>
              </a:rPr>
              <a:t>, M. A. O'Donnell</a:t>
            </a:r>
            <a:r>
              <a:rPr lang="en-US" sz="4000" kern="100" baseline="30000" dirty="0">
                <a:ea typeface="SimSun" panose="02010600030101010101" pitchFamily="2" charset="-122"/>
                <a:cs typeface="Times New Roman" panose="02020603050405020304" pitchFamily="18" charset="0"/>
              </a:rPr>
              <a:t>f</a:t>
            </a:r>
            <a:r>
              <a:rPr lang="en-US" sz="4000" kern="100" dirty="0">
                <a:ea typeface="SimSun" panose="02010600030101010101" pitchFamily="2" charset="-122"/>
                <a:cs typeface="Times New Roman" panose="02020603050405020304" pitchFamily="18" charset="0"/>
              </a:rPr>
              <a:t>, and W. M. Barnard</a:t>
            </a:r>
            <a:r>
              <a:rPr lang="en-US" sz="4000" kern="100" baseline="30000" dirty="0">
                <a:ea typeface="SimSun" panose="02010600030101010101" pitchFamily="2" charset="-122"/>
                <a:cs typeface="Times New Roman" panose="02020603050405020304" pitchFamily="18" charset="0"/>
              </a:rPr>
              <a:t>f</a:t>
            </a:r>
            <a:r>
              <a:rPr lang="en-US" sz="4000" kern="100" dirty="0">
                <a:ea typeface="SimSun" panose="02010600030101010101" pitchFamily="2" charset="-122"/>
                <a:cs typeface="Times New Roman" panose="02020603050405020304" pitchFamily="18" charset="0"/>
              </a:rPr>
              <a:t> </a:t>
            </a:r>
            <a:endParaRPr lang="en-US" altLang="en-US" sz="2800" dirty="0"/>
          </a:p>
          <a:p>
            <a:pPr algn="ctr" eaLnBrk="1" hangingPunct="1">
              <a:spcAft>
                <a:spcPts val="300"/>
              </a:spcAft>
              <a:defRPr/>
            </a:pPr>
            <a:r>
              <a:rPr lang="en-US" altLang="en-US" sz="2800" b="1" i="1" baseline="50000" dirty="0">
                <a:solidFill>
                  <a:srgbClr val="C00000"/>
                </a:solidFill>
              </a:rPr>
              <a:t>a</a:t>
            </a:r>
            <a:r>
              <a:rPr lang="en-US" altLang="en-US" sz="2800" b="1" i="1" dirty="0">
                <a:solidFill>
                  <a:srgbClr val="990000"/>
                </a:solidFill>
              </a:rPr>
              <a:t>School of Electrical, Computer, and Energy </a:t>
            </a:r>
            <a:r>
              <a:rPr lang="en-US" altLang="en-US" sz="2800" b="1" i="1">
                <a:solidFill>
                  <a:srgbClr val="990000"/>
                </a:solidFill>
              </a:rPr>
              <a:t>Engrg</a:t>
            </a:r>
            <a:r>
              <a:rPr lang="en-US" altLang="en-US" sz="2800" b="1" i="1" dirty="0">
                <a:solidFill>
                  <a:srgbClr val="990000"/>
                </a:solidFill>
              </a:rPr>
              <a:t>., Arizona State Univ., Tempe, AZ  85287-5706      </a:t>
            </a:r>
            <a:r>
              <a:rPr lang="en-US" altLang="en-US" sz="2800" b="1" i="1" baseline="50000" dirty="0">
                <a:solidFill>
                  <a:srgbClr val="990000"/>
                </a:solidFill>
              </a:rPr>
              <a:t>b</a:t>
            </a:r>
            <a:r>
              <a:rPr lang="en-US" altLang="en-US" sz="2800" b="1" i="1" dirty="0">
                <a:solidFill>
                  <a:srgbClr val="990000"/>
                </a:solidFill>
              </a:rPr>
              <a:t>School of Computing &amp; Augmented Intelligence, Arizona State Univ., Tempe, AZ  85281</a:t>
            </a:r>
          </a:p>
          <a:p>
            <a:pPr algn="ctr" eaLnBrk="1" hangingPunct="1">
              <a:spcAft>
                <a:spcPts val="300"/>
              </a:spcAft>
              <a:defRPr/>
            </a:pPr>
            <a:r>
              <a:rPr lang="en-US" altLang="en-US" sz="2800" b="1" i="1" baseline="30000" dirty="0">
                <a:solidFill>
                  <a:srgbClr val="990000"/>
                </a:solidFill>
              </a:rPr>
              <a:t>c</a:t>
            </a:r>
            <a:r>
              <a:rPr lang="en-US" altLang="en-US" sz="2800" b="1" i="1" dirty="0">
                <a:solidFill>
                  <a:srgbClr val="990000"/>
                </a:solidFill>
              </a:rPr>
              <a:t>Dept. Of Electrical &amp; Computer Engrg., FAMU-FSU College of Engrg, </a:t>
            </a:r>
            <a:r>
              <a:rPr lang="en-US" sz="2800" b="1" i="1" dirty="0">
                <a:solidFill>
                  <a:srgbClr val="990000"/>
                </a:solidFill>
              </a:rPr>
              <a:t>Tallahassee, FL 32310     </a:t>
            </a:r>
            <a:r>
              <a:rPr lang="en-US" sz="2800" b="1" i="1" baseline="30000" dirty="0">
                <a:solidFill>
                  <a:srgbClr val="990000"/>
                </a:solidFill>
              </a:rPr>
              <a:t>d</a:t>
            </a:r>
            <a:r>
              <a:rPr lang="en-US" sz="2800" b="1" i="1" dirty="0">
                <a:solidFill>
                  <a:srgbClr val="990000"/>
                </a:solidFill>
              </a:rPr>
              <a:t>Electrical &amp; Computer Engrg. Dept., Univ. of Texas at El Paso, El Paso, TX 79968</a:t>
            </a:r>
          </a:p>
          <a:p>
            <a:pPr algn="ctr" eaLnBrk="1" hangingPunct="1">
              <a:spcAft>
                <a:spcPts val="300"/>
              </a:spcAft>
              <a:defRPr/>
            </a:pPr>
            <a:r>
              <a:rPr lang="en-US" sz="2800" b="1" i="1" baseline="30000" dirty="0">
                <a:solidFill>
                  <a:srgbClr val="990000"/>
                </a:solidFill>
              </a:rPr>
              <a:t>e</a:t>
            </a:r>
            <a:r>
              <a:rPr lang="en-US" sz="2800" b="1" i="1" dirty="0">
                <a:solidFill>
                  <a:srgbClr val="990000"/>
                </a:solidFill>
              </a:rPr>
              <a:t>Dept. of Electrical &amp; Computer Engrg., Morgan State Univ., Baltimore, Maryland 21251     </a:t>
            </a:r>
            <a:r>
              <a:rPr lang="en-US" sz="2800" b="1" i="1" baseline="30000" dirty="0">
                <a:solidFill>
                  <a:srgbClr val="990000"/>
                </a:solidFill>
              </a:rPr>
              <a:t>f</a:t>
            </a:r>
            <a:r>
              <a:rPr lang="en-US" sz="2800" b="1" i="1" dirty="0">
                <a:solidFill>
                  <a:srgbClr val="990000"/>
                </a:solidFill>
              </a:rPr>
              <a:t>College Research and Evaluation Services Team, Arizona State Univ., Tempe, AZ  85287-2111</a:t>
            </a:r>
          </a:p>
          <a:p>
            <a:pPr algn="ctr" eaLnBrk="1" hangingPunct="1">
              <a:spcAft>
                <a:spcPts val="300"/>
              </a:spcAft>
              <a:defRPr/>
            </a:pPr>
            <a:endParaRPr lang="en-US" altLang="en-US" sz="2800" b="1" i="1" dirty="0">
              <a:solidFill>
                <a:srgbClr val="990000"/>
              </a:solidFill>
            </a:endParaRPr>
          </a:p>
          <a:p>
            <a:pPr algn="ctr" eaLnBrk="1" hangingPunct="1">
              <a:spcAft>
                <a:spcPts val="300"/>
              </a:spcAft>
              <a:defRPr/>
            </a:pPr>
            <a:endParaRPr lang="en-US" altLang="en-US" sz="2800" b="1" i="1" dirty="0">
              <a:solidFill>
                <a:srgbClr val="990000"/>
              </a:solidFill>
            </a:endParaRPr>
          </a:p>
          <a:p>
            <a:pPr algn="ctr" eaLnBrk="1" hangingPunct="1">
              <a:spcAft>
                <a:spcPts val="300"/>
              </a:spcAft>
              <a:defRPr/>
            </a:pPr>
            <a:r>
              <a:rPr lang="en-US" altLang="en-US" sz="2800" b="1" i="1" dirty="0">
                <a:solidFill>
                  <a:srgbClr val="990000"/>
                </a:solidFill>
              </a:rPr>
              <a:t>c</a:t>
            </a:r>
          </a:p>
          <a:p>
            <a:pPr algn="ctr" eaLnBrk="1" hangingPunct="1">
              <a:spcBef>
                <a:spcPct val="20000"/>
              </a:spcBef>
              <a:spcAft>
                <a:spcPct val="20000"/>
              </a:spcAft>
              <a:defRPr/>
            </a:pPr>
            <a:endParaRPr lang="en-US" altLang="en-US" sz="2800" b="1" i="1" dirty="0">
              <a:solidFill>
                <a:srgbClr val="990000"/>
              </a:solidFill>
            </a:endParaRPr>
          </a:p>
          <a:p>
            <a:pPr algn="ctr" eaLnBrk="1" hangingPunct="1">
              <a:spcBef>
                <a:spcPct val="20000"/>
              </a:spcBef>
              <a:spcAft>
                <a:spcPct val="20000"/>
              </a:spcAft>
              <a:defRPr/>
            </a:pPr>
            <a:endParaRPr lang="en-US" altLang="en-US" sz="2800" b="1" i="1" dirty="0">
              <a:solidFill>
                <a:srgbClr val="990000"/>
              </a:solidFill>
            </a:endParaRPr>
          </a:p>
          <a:p>
            <a:pPr algn="ctr" eaLnBrk="1" hangingPunct="1">
              <a:lnSpc>
                <a:spcPct val="110000"/>
              </a:lnSpc>
              <a:spcBef>
                <a:spcPct val="20000"/>
              </a:spcBef>
              <a:spcAft>
                <a:spcPct val="20000"/>
              </a:spcAft>
              <a:defRPr/>
            </a:pPr>
            <a:endParaRPr lang="en-US" altLang="en-US" sz="2800" b="1" i="1" dirty="0">
              <a:solidFill>
                <a:srgbClr val="990000"/>
              </a:solidFill>
            </a:endParaRPr>
          </a:p>
          <a:p>
            <a:pPr algn="ctr" eaLnBrk="1" hangingPunct="1">
              <a:lnSpc>
                <a:spcPct val="110000"/>
              </a:lnSpc>
              <a:spcBef>
                <a:spcPct val="20000"/>
              </a:spcBef>
              <a:spcAft>
                <a:spcPct val="20000"/>
              </a:spcAft>
              <a:defRPr/>
            </a:pPr>
            <a:endParaRPr lang="en-US" altLang="en-US" sz="2800" b="1" i="1" dirty="0">
              <a:solidFill>
                <a:srgbClr val="990000"/>
              </a:solidFill>
            </a:endParaRPr>
          </a:p>
        </p:txBody>
      </p:sp>
      <p:grpSp>
        <p:nvGrpSpPr>
          <p:cNvPr id="2052" name="Group 1681">
            <a:extLst>
              <a:ext uri="{FF2B5EF4-FFF2-40B4-BE49-F238E27FC236}">
                <a16:creationId xmlns:a16="http://schemas.microsoft.com/office/drawing/2014/main" id="{E610E9E9-9751-2E5B-2240-266E11099C5C}"/>
              </a:ext>
            </a:extLst>
          </p:cNvPr>
          <p:cNvGrpSpPr>
            <a:grpSpLocks/>
          </p:cNvGrpSpPr>
          <p:nvPr/>
        </p:nvGrpSpPr>
        <p:grpSpPr bwMode="auto">
          <a:xfrm>
            <a:off x="30338229" y="29660163"/>
            <a:ext cx="12838596" cy="1546946"/>
            <a:chOff x="19069" y="21371"/>
            <a:chExt cx="8145" cy="1133"/>
          </a:xfrm>
        </p:grpSpPr>
        <p:sp>
          <p:nvSpPr>
            <p:cNvPr id="2126" name="Text Box 30">
              <a:extLst>
                <a:ext uri="{FF2B5EF4-FFF2-40B4-BE49-F238E27FC236}">
                  <a16:creationId xmlns:a16="http://schemas.microsoft.com/office/drawing/2014/main" id="{5DA4A327-4366-7780-D3DD-3050F7651AA6}"/>
                </a:ext>
              </a:extLst>
            </p:cNvPr>
            <p:cNvSpPr txBox="1">
              <a:spLocks noChangeArrowheads="1"/>
            </p:cNvSpPr>
            <p:nvPr/>
          </p:nvSpPr>
          <p:spPr bwMode="auto">
            <a:xfrm>
              <a:off x="19091" y="21371"/>
              <a:ext cx="8123" cy="336"/>
            </a:xfrm>
            <a:prstGeom prst="rect">
              <a:avLst/>
            </a:prstGeom>
            <a:gradFill rotWithShape="1">
              <a:gsLst>
                <a:gs pos="0">
                  <a:srgbClr val="A50021"/>
                </a:gs>
                <a:gs pos="100000">
                  <a:srgbClr val="4C000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017" tIns="44508" rIns="89017" bIns="44508">
              <a:spAutoFit/>
            </a:bodyPr>
            <a:lstStyle>
              <a:lvl1pPr defTabSz="890588">
                <a:defRPr sz="8000">
                  <a:solidFill>
                    <a:schemeClr val="tx1"/>
                  </a:solidFill>
                  <a:latin typeface="Arial" panose="020B0604020202020204" pitchFamily="34" charset="0"/>
                </a:defRPr>
              </a:lvl1pPr>
              <a:lvl2pPr marL="742950" indent="-285750" defTabSz="890588">
                <a:defRPr sz="8000">
                  <a:solidFill>
                    <a:schemeClr val="tx1"/>
                  </a:solidFill>
                  <a:latin typeface="Arial" panose="020B0604020202020204" pitchFamily="34" charset="0"/>
                </a:defRPr>
              </a:lvl2pPr>
              <a:lvl3pPr marL="1143000" indent="-228600" defTabSz="890588">
                <a:defRPr sz="8000">
                  <a:solidFill>
                    <a:schemeClr val="tx1"/>
                  </a:solidFill>
                  <a:latin typeface="Arial" panose="020B0604020202020204" pitchFamily="34" charset="0"/>
                </a:defRPr>
              </a:lvl3pPr>
              <a:lvl4pPr marL="1600200" indent="-228600" defTabSz="890588">
                <a:defRPr sz="8000">
                  <a:solidFill>
                    <a:schemeClr val="tx1"/>
                  </a:solidFill>
                  <a:latin typeface="Arial" panose="020B0604020202020204" pitchFamily="34" charset="0"/>
                </a:defRPr>
              </a:lvl4pPr>
              <a:lvl5pPr marL="2057400" indent="-228600" defTabSz="890588">
                <a:defRPr sz="8000">
                  <a:solidFill>
                    <a:schemeClr val="tx1"/>
                  </a:solidFill>
                  <a:latin typeface="Arial" panose="020B0604020202020204" pitchFamily="34" charset="0"/>
                </a:defRPr>
              </a:lvl5pPr>
              <a:lvl6pPr marL="2514600" indent="-228600" defTabSz="890588" eaLnBrk="0" fontAlgn="base" hangingPunct="0">
                <a:spcBef>
                  <a:spcPct val="0"/>
                </a:spcBef>
                <a:spcAft>
                  <a:spcPct val="0"/>
                </a:spcAft>
                <a:defRPr sz="8000">
                  <a:solidFill>
                    <a:schemeClr val="tx1"/>
                  </a:solidFill>
                  <a:latin typeface="Arial" panose="020B0604020202020204" pitchFamily="34" charset="0"/>
                </a:defRPr>
              </a:lvl6pPr>
              <a:lvl7pPr marL="2971800" indent="-228600" defTabSz="890588" eaLnBrk="0" fontAlgn="base" hangingPunct="0">
                <a:spcBef>
                  <a:spcPct val="0"/>
                </a:spcBef>
                <a:spcAft>
                  <a:spcPct val="0"/>
                </a:spcAft>
                <a:defRPr sz="8000">
                  <a:solidFill>
                    <a:schemeClr val="tx1"/>
                  </a:solidFill>
                  <a:latin typeface="Arial" panose="020B0604020202020204" pitchFamily="34" charset="0"/>
                </a:defRPr>
              </a:lvl7pPr>
              <a:lvl8pPr marL="3429000" indent="-228600" defTabSz="890588" eaLnBrk="0" fontAlgn="base" hangingPunct="0">
                <a:spcBef>
                  <a:spcPct val="0"/>
                </a:spcBef>
                <a:spcAft>
                  <a:spcPct val="0"/>
                </a:spcAft>
                <a:defRPr sz="8000">
                  <a:solidFill>
                    <a:schemeClr val="tx1"/>
                  </a:solidFill>
                  <a:latin typeface="Arial" panose="020B0604020202020204" pitchFamily="34" charset="0"/>
                </a:defRPr>
              </a:lvl8pPr>
              <a:lvl9pPr marL="3886200" indent="-228600" defTabSz="890588" eaLnBrk="0" fontAlgn="base" hangingPunct="0">
                <a:spcBef>
                  <a:spcPct val="0"/>
                </a:spcBef>
                <a:spcAft>
                  <a:spcPct val="0"/>
                </a:spcAft>
                <a:defRPr sz="8000">
                  <a:solidFill>
                    <a:schemeClr val="tx1"/>
                  </a:solidFill>
                  <a:latin typeface="Arial" panose="020B0604020202020204" pitchFamily="34" charset="0"/>
                </a:defRPr>
              </a:lvl9pPr>
            </a:lstStyle>
            <a:p>
              <a:pPr algn="ctr" eaLnBrk="1" hangingPunct="1">
                <a:spcBef>
                  <a:spcPct val="50000"/>
                </a:spcBef>
              </a:pPr>
              <a:r>
                <a:rPr lang="en-US" altLang="ja-JP" sz="2400" b="1" dirty="0">
                  <a:solidFill>
                    <a:schemeClr val="bg1"/>
                  </a:solidFill>
                  <a:ea typeface="ＭＳ Ｐゴシック" panose="020B0600070205080204" pitchFamily="34" charset="-128"/>
                </a:rPr>
                <a:t>For Further Information or to Use this FREE Software in Your Classes</a:t>
              </a:r>
            </a:p>
          </p:txBody>
        </p:sp>
        <p:sp>
          <p:nvSpPr>
            <p:cNvPr id="2127" name="Rectangle 31">
              <a:extLst>
                <a:ext uri="{FF2B5EF4-FFF2-40B4-BE49-F238E27FC236}">
                  <a16:creationId xmlns:a16="http://schemas.microsoft.com/office/drawing/2014/main" id="{195AE25A-97F0-9B6B-BA03-0CDF127DAF36}"/>
                </a:ext>
              </a:extLst>
            </p:cNvPr>
            <p:cNvSpPr>
              <a:spLocks noChangeArrowheads="1"/>
            </p:cNvSpPr>
            <p:nvPr/>
          </p:nvSpPr>
          <p:spPr bwMode="auto">
            <a:xfrm>
              <a:off x="19069" y="21689"/>
              <a:ext cx="8123" cy="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0" tIns="91440" rIns="182880" bIns="182880" anchor="ctr">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lnSpc>
                  <a:spcPct val="160000"/>
                </a:lnSpc>
              </a:pPr>
              <a:r>
                <a:rPr lang="en-US" altLang="en-US" sz="1800" dirty="0"/>
                <a:t> Contact Brian J. Skromme, School of Electrical, Computer, and Energy Engineering, Arizona State University, Box 875706 Tempe, AZ 85287-5706   e-mail: </a:t>
              </a:r>
              <a:r>
                <a:rPr lang="en-US" altLang="en-US" sz="1800" dirty="0">
                  <a:hlinkClick r:id="rId3"/>
                </a:rPr>
                <a:t>skromme@asu.edu</a:t>
              </a:r>
              <a:r>
                <a:rPr lang="en-US" altLang="en-US" sz="1800" dirty="0"/>
                <a:t>         For more information:  </a:t>
              </a:r>
              <a:r>
                <a:rPr lang="en-US" altLang="en-US" sz="1800" dirty="0">
                  <a:hlinkClick r:id="rId4"/>
                </a:rPr>
                <a:t>www.circuittutor.com</a:t>
              </a:r>
              <a:r>
                <a:rPr lang="en-US" altLang="en-US" sz="1800" dirty="0"/>
                <a:t>  </a:t>
              </a:r>
            </a:p>
          </p:txBody>
        </p:sp>
      </p:grpSp>
      <p:sp>
        <p:nvSpPr>
          <p:cNvPr id="2053" name="Line 37">
            <a:extLst>
              <a:ext uri="{FF2B5EF4-FFF2-40B4-BE49-F238E27FC236}">
                <a16:creationId xmlns:a16="http://schemas.microsoft.com/office/drawing/2014/main" id="{3A76769E-F896-D18B-2648-F5E4C8978481}"/>
              </a:ext>
            </a:extLst>
          </p:cNvPr>
          <p:cNvSpPr>
            <a:spLocks noChangeShapeType="1"/>
          </p:cNvSpPr>
          <p:nvPr/>
        </p:nvSpPr>
        <p:spPr bwMode="auto">
          <a:xfrm>
            <a:off x="35798125" y="1017588"/>
            <a:ext cx="0" cy="112664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0" tIns="91440" rIns="182880" bIns="182880"/>
          <a:lstStyle/>
          <a:p>
            <a:endParaRPr lang="en-US" dirty="0"/>
          </a:p>
        </p:txBody>
      </p:sp>
      <p:sp>
        <p:nvSpPr>
          <p:cNvPr id="2054" name="Line 38">
            <a:extLst>
              <a:ext uri="{FF2B5EF4-FFF2-40B4-BE49-F238E27FC236}">
                <a16:creationId xmlns:a16="http://schemas.microsoft.com/office/drawing/2014/main" id="{7BA55F67-ACB4-B2C3-F8C9-0A9DDA305AE1}"/>
              </a:ext>
            </a:extLst>
          </p:cNvPr>
          <p:cNvSpPr>
            <a:spLocks noChangeShapeType="1"/>
          </p:cNvSpPr>
          <p:nvPr/>
        </p:nvSpPr>
        <p:spPr bwMode="auto">
          <a:xfrm>
            <a:off x="43357800" y="4584700"/>
            <a:ext cx="0" cy="1126648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0" tIns="91440" rIns="182880" bIns="182880"/>
          <a:lstStyle/>
          <a:p>
            <a:endParaRPr lang="en-US" dirty="0"/>
          </a:p>
        </p:txBody>
      </p:sp>
      <p:grpSp>
        <p:nvGrpSpPr>
          <p:cNvPr id="2055" name="Group 1040">
            <a:extLst>
              <a:ext uri="{FF2B5EF4-FFF2-40B4-BE49-F238E27FC236}">
                <a16:creationId xmlns:a16="http://schemas.microsoft.com/office/drawing/2014/main" id="{37F6D0BC-D61F-4BB6-2009-95FE3BB1FAE2}"/>
              </a:ext>
            </a:extLst>
          </p:cNvPr>
          <p:cNvGrpSpPr>
            <a:grpSpLocks/>
          </p:cNvGrpSpPr>
          <p:nvPr/>
        </p:nvGrpSpPr>
        <p:grpSpPr bwMode="auto">
          <a:xfrm>
            <a:off x="30128576" y="31213528"/>
            <a:ext cx="13331825" cy="1636712"/>
            <a:chOff x="10220" y="19171"/>
            <a:chExt cx="8398" cy="1031"/>
          </a:xfrm>
        </p:grpSpPr>
        <p:sp>
          <p:nvSpPr>
            <p:cNvPr id="2124" name="Text Box 313">
              <a:extLst>
                <a:ext uri="{FF2B5EF4-FFF2-40B4-BE49-F238E27FC236}">
                  <a16:creationId xmlns:a16="http://schemas.microsoft.com/office/drawing/2014/main" id="{6D837EA1-E5EF-F83F-9F30-1DDA70054FC1}"/>
                </a:ext>
              </a:extLst>
            </p:cNvPr>
            <p:cNvSpPr txBox="1">
              <a:spLocks noChangeArrowheads="1"/>
            </p:cNvSpPr>
            <p:nvPr/>
          </p:nvSpPr>
          <p:spPr bwMode="auto">
            <a:xfrm>
              <a:off x="10352" y="19171"/>
              <a:ext cx="8130" cy="289"/>
            </a:xfrm>
            <a:prstGeom prst="rect">
              <a:avLst/>
            </a:prstGeom>
            <a:gradFill rotWithShape="1">
              <a:gsLst>
                <a:gs pos="0">
                  <a:srgbClr val="A50021"/>
                </a:gs>
                <a:gs pos="100000">
                  <a:srgbClr val="4C000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017" tIns="44508" rIns="89017" bIns="44508">
              <a:spAutoFit/>
            </a:bodyPr>
            <a:lstStyle>
              <a:lvl1pPr defTabSz="890588">
                <a:defRPr sz="8000">
                  <a:solidFill>
                    <a:schemeClr val="tx1"/>
                  </a:solidFill>
                  <a:latin typeface="Arial" panose="020B0604020202020204" pitchFamily="34" charset="0"/>
                </a:defRPr>
              </a:lvl1pPr>
              <a:lvl2pPr marL="742950" indent="-285750" defTabSz="890588">
                <a:defRPr sz="8000">
                  <a:solidFill>
                    <a:schemeClr val="tx1"/>
                  </a:solidFill>
                  <a:latin typeface="Arial" panose="020B0604020202020204" pitchFamily="34" charset="0"/>
                </a:defRPr>
              </a:lvl2pPr>
              <a:lvl3pPr marL="1143000" indent="-228600" defTabSz="890588">
                <a:defRPr sz="8000">
                  <a:solidFill>
                    <a:schemeClr val="tx1"/>
                  </a:solidFill>
                  <a:latin typeface="Arial" panose="020B0604020202020204" pitchFamily="34" charset="0"/>
                </a:defRPr>
              </a:lvl3pPr>
              <a:lvl4pPr marL="1600200" indent="-228600" defTabSz="890588">
                <a:defRPr sz="8000">
                  <a:solidFill>
                    <a:schemeClr val="tx1"/>
                  </a:solidFill>
                  <a:latin typeface="Arial" panose="020B0604020202020204" pitchFamily="34" charset="0"/>
                </a:defRPr>
              </a:lvl4pPr>
              <a:lvl5pPr marL="2057400" indent="-228600" defTabSz="890588">
                <a:defRPr sz="8000">
                  <a:solidFill>
                    <a:schemeClr val="tx1"/>
                  </a:solidFill>
                  <a:latin typeface="Arial" panose="020B0604020202020204" pitchFamily="34" charset="0"/>
                </a:defRPr>
              </a:lvl5pPr>
              <a:lvl6pPr marL="2514600" indent="-228600" defTabSz="890588" eaLnBrk="0" fontAlgn="base" hangingPunct="0">
                <a:spcBef>
                  <a:spcPct val="0"/>
                </a:spcBef>
                <a:spcAft>
                  <a:spcPct val="0"/>
                </a:spcAft>
                <a:defRPr sz="8000">
                  <a:solidFill>
                    <a:schemeClr val="tx1"/>
                  </a:solidFill>
                  <a:latin typeface="Arial" panose="020B0604020202020204" pitchFamily="34" charset="0"/>
                </a:defRPr>
              </a:lvl6pPr>
              <a:lvl7pPr marL="2971800" indent="-228600" defTabSz="890588" eaLnBrk="0" fontAlgn="base" hangingPunct="0">
                <a:spcBef>
                  <a:spcPct val="0"/>
                </a:spcBef>
                <a:spcAft>
                  <a:spcPct val="0"/>
                </a:spcAft>
                <a:defRPr sz="8000">
                  <a:solidFill>
                    <a:schemeClr val="tx1"/>
                  </a:solidFill>
                  <a:latin typeface="Arial" panose="020B0604020202020204" pitchFamily="34" charset="0"/>
                </a:defRPr>
              </a:lvl7pPr>
              <a:lvl8pPr marL="3429000" indent="-228600" defTabSz="890588" eaLnBrk="0" fontAlgn="base" hangingPunct="0">
                <a:spcBef>
                  <a:spcPct val="0"/>
                </a:spcBef>
                <a:spcAft>
                  <a:spcPct val="0"/>
                </a:spcAft>
                <a:defRPr sz="8000">
                  <a:solidFill>
                    <a:schemeClr val="tx1"/>
                  </a:solidFill>
                  <a:latin typeface="Arial" panose="020B0604020202020204" pitchFamily="34" charset="0"/>
                </a:defRPr>
              </a:lvl8pPr>
              <a:lvl9pPr marL="3886200" indent="-228600" defTabSz="890588" eaLnBrk="0" fontAlgn="base" hangingPunct="0">
                <a:spcBef>
                  <a:spcPct val="0"/>
                </a:spcBef>
                <a:spcAft>
                  <a:spcPct val="0"/>
                </a:spcAft>
                <a:defRPr sz="8000">
                  <a:solidFill>
                    <a:schemeClr val="tx1"/>
                  </a:solidFill>
                  <a:latin typeface="Arial" panose="020B0604020202020204" pitchFamily="34" charset="0"/>
                </a:defRPr>
              </a:lvl9pPr>
            </a:lstStyle>
            <a:p>
              <a:pPr algn="ctr" eaLnBrk="1" hangingPunct="1">
                <a:spcBef>
                  <a:spcPct val="50000"/>
                </a:spcBef>
              </a:pPr>
              <a:r>
                <a:rPr lang="en-US" altLang="ja-JP" sz="2400" b="1" dirty="0">
                  <a:solidFill>
                    <a:schemeClr val="bg1"/>
                  </a:solidFill>
                  <a:ea typeface="ＭＳ Ｐゴシック" panose="020B0600070205080204" pitchFamily="34" charset="-128"/>
                </a:rPr>
                <a:t>Acknowledgments</a:t>
              </a:r>
            </a:p>
          </p:txBody>
        </p:sp>
        <p:sp>
          <p:nvSpPr>
            <p:cNvPr id="2125" name="Text Box 314">
              <a:extLst>
                <a:ext uri="{FF2B5EF4-FFF2-40B4-BE49-F238E27FC236}">
                  <a16:creationId xmlns:a16="http://schemas.microsoft.com/office/drawing/2014/main" id="{842E3D29-3791-A056-85A5-417DB3ACA212}"/>
                </a:ext>
              </a:extLst>
            </p:cNvPr>
            <p:cNvSpPr txBox="1">
              <a:spLocks noChangeArrowheads="1"/>
            </p:cNvSpPr>
            <p:nvPr/>
          </p:nvSpPr>
          <p:spPr bwMode="auto">
            <a:xfrm>
              <a:off x="10220" y="19486"/>
              <a:ext cx="8398" cy="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0" tIns="91440" rIns="182880" bIns="182880">
              <a:spAutoFit/>
            </a:bodyPr>
            <a:lstStyle>
              <a:lvl1pPr defTabSz="5121275">
                <a:defRPr sz="8000">
                  <a:solidFill>
                    <a:schemeClr val="tx1"/>
                  </a:solidFill>
                  <a:latin typeface="Arial" panose="020B0604020202020204" pitchFamily="34" charset="0"/>
                </a:defRPr>
              </a:lvl1pPr>
              <a:lvl2pPr marL="742950" indent="-285750" defTabSz="5121275">
                <a:defRPr sz="8000">
                  <a:solidFill>
                    <a:schemeClr val="tx1"/>
                  </a:solidFill>
                  <a:latin typeface="Arial" panose="020B0604020202020204" pitchFamily="34" charset="0"/>
                </a:defRPr>
              </a:lvl2pPr>
              <a:lvl3pPr marL="1143000" indent="-228600" defTabSz="5121275">
                <a:defRPr sz="8000">
                  <a:solidFill>
                    <a:schemeClr val="tx1"/>
                  </a:solidFill>
                  <a:latin typeface="Arial" panose="020B0604020202020204" pitchFamily="34" charset="0"/>
                </a:defRPr>
              </a:lvl3pPr>
              <a:lvl4pPr marL="1600200" indent="-228600" defTabSz="5121275">
                <a:defRPr sz="8000">
                  <a:solidFill>
                    <a:schemeClr val="tx1"/>
                  </a:solidFill>
                  <a:latin typeface="Arial" panose="020B0604020202020204" pitchFamily="34" charset="0"/>
                </a:defRPr>
              </a:lvl4pPr>
              <a:lvl5pPr marL="2057400" indent="-228600" defTabSz="5121275">
                <a:defRPr sz="8000">
                  <a:solidFill>
                    <a:schemeClr val="tx1"/>
                  </a:solidFill>
                  <a:latin typeface="Arial" panose="020B0604020202020204" pitchFamily="34" charset="0"/>
                </a:defRPr>
              </a:lvl5pPr>
              <a:lvl6pPr marL="2514600" indent="-228600" defTabSz="5121275" eaLnBrk="0" fontAlgn="base" hangingPunct="0">
                <a:spcBef>
                  <a:spcPct val="0"/>
                </a:spcBef>
                <a:spcAft>
                  <a:spcPct val="0"/>
                </a:spcAft>
                <a:defRPr sz="8000">
                  <a:solidFill>
                    <a:schemeClr val="tx1"/>
                  </a:solidFill>
                  <a:latin typeface="Arial" panose="020B0604020202020204" pitchFamily="34" charset="0"/>
                </a:defRPr>
              </a:lvl6pPr>
              <a:lvl7pPr marL="2971800" indent="-228600" defTabSz="5121275" eaLnBrk="0" fontAlgn="base" hangingPunct="0">
                <a:spcBef>
                  <a:spcPct val="0"/>
                </a:spcBef>
                <a:spcAft>
                  <a:spcPct val="0"/>
                </a:spcAft>
                <a:defRPr sz="8000">
                  <a:solidFill>
                    <a:schemeClr val="tx1"/>
                  </a:solidFill>
                  <a:latin typeface="Arial" panose="020B0604020202020204" pitchFamily="34" charset="0"/>
                </a:defRPr>
              </a:lvl7pPr>
              <a:lvl8pPr marL="3429000" indent="-228600" defTabSz="5121275" eaLnBrk="0" fontAlgn="base" hangingPunct="0">
                <a:spcBef>
                  <a:spcPct val="0"/>
                </a:spcBef>
                <a:spcAft>
                  <a:spcPct val="0"/>
                </a:spcAft>
                <a:defRPr sz="8000">
                  <a:solidFill>
                    <a:schemeClr val="tx1"/>
                  </a:solidFill>
                  <a:latin typeface="Arial" panose="020B0604020202020204" pitchFamily="34" charset="0"/>
                </a:defRPr>
              </a:lvl8pPr>
              <a:lvl9pPr marL="3886200" indent="-228600" defTabSz="5121275" eaLnBrk="0" fontAlgn="base" hangingPunct="0">
                <a:spcBef>
                  <a:spcPct val="0"/>
                </a:spcBef>
                <a:spcAft>
                  <a:spcPct val="0"/>
                </a:spcAft>
                <a:defRPr sz="8000">
                  <a:solidFill>
                    <a:schemeClr val="tx1"/>
                  </a:solidFill>
                  <a:latin typeface="Arial" panose="020B0604020202020204" pitchFamily="34" charset="0"/>
                </a:defRPr>
              </a:lvl9pPr>
            </a:lstStyle>
            <a:p>
              <a:pPr algn="just" eaLnBrk="1" hangingPunct="1">
                <a:lnSpc>
                  <a:spcPct val="120000"/>
                </a:lnSpc>
                <a:spcBef>
                  <a:spcPct val="50000"/>
                </a:spcBef>
              </a:pPr>
              <a:r>
                <a:rPr lang="en-US" altLang="en-US" sz="1600" dirty="0"/>
                <a:t>This work was supported by the National Science Foundation through the Transforming Undergraduate Education in Science, Technology, Engineering and Mathematics Program under Grant Nos. DUE-1044497 and DUE-1323773. We thank the many instructors who used Circuit Tutor in their classes.</a:t>
              </a:r>
            </a:p>
          </p:txBody>
        </p:sp>
      </p:grpSp>
      <p:grpSp>
        <p:nvGrpSpPr>
          <p:cNvPr id="2056" name="Group 932">
            <a:extLst>
              <a:ext uri="{FF2B5EF4-FFF2-40B4-BE49-F238E27FC236}">
                <a16:creationId xmlns:a16="http://schemas.microsoft.com/office/drawing/2014/main" id="{78AE9C83-D5D9-686C-E9EE-F78C79B8A784}"/>
              </a:ext>
            </a:extLst>
          </p:cNvPr>
          <p:cNvGrpSpPr>
            <a:grpSpLocks/>
          </p:cNvGrpSpPr>
          <p:nvPr/>
        </p:nvGrpSpPr>
        <p:grpSpPr bwMode="auto">
          <a:xfrm>
            <a:off x="390525" y="4819650"/>
            <a:ext cx="11284680" cy="9367838"/>
            <a:chOff x="624" y="2618"/>
            <a:chExt cx="6624" cy="5901"/>
          </a:xfrm>
        </p:grpSpPr>
        <p:sp>
          <p:nvSpPr>
            <p:cNvPr id="2122" name="Text Box 317">
              <a:extLst>
                <a:ext uri="{FF2B5EF4-FFF2-40B4-BE49-F238E27FC236}">
                  <a16:creationId xmlns:a16="http://schemas.microsoft.com/office/drawing/2014/main" id="{05A5C36E-D60C-0E9B-56CD-0091A2189B3C}"/>
                </a:ext>
              </a:extLst>
            </p:cNvPr>
            <p:cNvSpPr txBox="1">
              <a:spLocks noChangeArrowheads="1"/>
            </p:cNvSpPr>
            <p:nvPr/>
          </p:nvSpPr>
          <p:spPr bwMode="auto">
            <a:xfrm>
              <a:off x="624" y="2618"/>
              <a:ext cx="6624" cy="259"/>
            </a:xfrm>
            <a:prstGeom prst="rect">
              <a:avLst/>
            </a:prstGeom>
            <a:gradFill rotWithShape="1">
              <a:gsLst>
                <a:gs pos="0">
                  <a:srgbClr val="A50021"/>
                </a:gs>
                <a:gs pos="100000">
                  <a:srgbClr val="4C000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017" tIns="44508" rIns="89017" bIns="44508">
              <a:spAutoFit/>
            </a:bodyPr>
            <a:lstStyle>
              <a:lvl1pPr defTabSz="890588">
                <a:defRPr sz="8000">
                  <a:solidFill>
                    <a:schemeClr val="tx1"/>
                  </a:solidFill>
                  <a:latin typeface="Arial" panose="020B0604020202020204" pitchFamily="34" charset="0"/>
                </a:defRPr>
              </a:lvl1pPr>
              <a:lvl2pPr marL="742950" indent="-285750" defTabSz="890588">
                <a:defRPr sz="8000">
                  <a:solidFill>
                    <a:schemeClr val="tx1"/>
                  </a:solidFill>
                  <a:latin typeface="Arial" panose="020B0604020202020204" pitchFamily="34" charset="0"/>
                </a:defRPr>
              </a:lvl2pPr>
              <a:lvl3pPr marL="1143000" indent="-228600" defTabSz="890588">
                <a:defRPr sz="8000">
                  <a:solidFill>
                    <a:schemeClr val="tx1"/>
                  </a:solidFill>
                  <a:latin typeface="Arial" panose="020B0604020202020204" pitchFamily="34" charset="0"/>
                </a:defRPr>
              </a:lvl3pPr>
              <a:lvl4pPr marL="1600200" indent="-228600" defTabSz="890588">
                <a:defRPr sz="8000">
                  <a:solidFill>
                    <a:schemeClr val="tx1"/>
                  </a:solidFill>
                  <a:latin typeface="Arial" panose="020B0604020202020204" pitchFamily="34" charset="0"/>
                </a:defRPr>
              </a:lvl4pPr>
              <a:lvl5pPr marL="2057400" indent="-228600" defTabSz="890588">
                <a:defRPr sz="8000">
                  <a:solidFill>
                    <a:schemeClr val="tx1"/>
                  </a:solidFill>
                  <a:latin typeface="Arial" panose="020B0604020202020204" pitchFamily="34" charset="0"/>
                </a:defRPr>
              </a:lvl5pPr>
              <a:lvl6pPr marL="2514600" indent="-228600" defTabSz="890588" eaLnBrk="0" fontAlgn="base" hangingPunct="0">
                <a:spcBef>
                  <a:spcPct val="0"/>
                </a:spcBef>
                <a:spcAft>
                  <a:spcPct val="0"/>
                </a:spcAft>
                <a:defRPr sz="8000">
                  <a:solidFill>
                    <a:schemeClr val="tx1"/>
                  </a:solidFill>
                  <a:latin typeface="Arial" panose="020B0604020202020204" pitchFamily="34" charset="0"/>
                </a:defRPr>
              </a:lvl6pPr>
              <a:lvl7pPr marL="2971800" indent="-228600" defTabSz="890588" eaLnBrk="0" fontAlgn="base" hangingPunct="0">
                <a:spcBef>
                  <a:spcPct val="0"/>
                </a:spcBef>
                <a:spcAft>
                  <a:spcPct val="0"/>
                </a:spcAft>
                <a:defRPr sz="8000">
                  <a:solidFill>
                    <a:schemeClr val="tx1"/>
                  </a:solidFill>
                  <a:latin typeface="Arial" panose="020B0604020202020204" pitchFamily="34" charset="0"/>
                </a:defRPr>
              </a:lvl7pPr>
              <a:lvl8pPr marL="3429000" indent="-228600" defTabSz="890588" eaLnBrk="0" fontAlgn="base" hangingPunct="0">
                <a:spcBef>
                  <a:spcPct val="0"/>
                </a:spcBef>
                <a:spcAft>
                  <a:spcPct val="0"/>
                </a:spcAft>
                <a:defRPr sz="8000">
                  <a:solidFill>
                    <a:schemeClr val="tx1"/>
                  </a:solidFill>
                  <a:latin typeface="Arial" panose="020B0604020202020204" pitchFamily="34" charset="0"/>
                </a:defRPr>
              </a:lvl8pPr>
              <a:lvl9pPr marL="3886200" indent="-228600" defTabSz="890588" eaLnBrk="0" fontAlgn="base" hangingPunct="0">
                <a:spcBef>
                  <a:spcPct val="0"/>
                </a:spcBef>
                <a:spcAft>
                  <a:spcPct val="0"/>
                </a:spcAft>
                <a:defRPr sz="8000">
                  <a:solidFill>
                    <a:schemeClr val="tx1"/>
                  </a:solidFill>
                  <a:latin typeface="Arial" panose="020B0604020202020204" pitchFamily="34" charset="0"/>
                </a:defRPr>
              </a:lvl9pPr>
            </a:lstStyle>
            <a:p>
              <a:pPr algn="ctr" eaLnBrk="1" hangingPunct="1">
                <a:spcBef>
                  <a:spcPct val="50000"/>
                </a:spcBef>
              </a:pPr>
              <a:r>
                <a:rPr lang="en-US" altLang="ja-JP" sz="2400" b="1" dirty="0">
                  <a:solidFill>
                    <a:schemeClr val="bg1"/>
                  </a:solidFill>
                  <a:ea typeface="ＭＳ Ｐゴシック" panose="020B0600070205080204" pitchFamily="34" charset="-128"/>
                </a:rPr>
                <a:t>Introduction</a:t>
              </a:r>
            </a:p>
          </p:txBody>
        </p:sp>
        <p:sp>
          <p:nvSpPr>
            <p:cNvPr id="2123" name="Text Box 318">
              <a:extLst>
                <a:ext uri="{FF2B5EF4-FFF2-40B4-BE49-F238E27FC236}">
                  <a16:creationId xmlns:a16="http://schemas.microsoft.com/office/drawing/2014/main" id="{743BCD46-25E7-A6AD-B90F-910EFC439D66}"/>
                </a:ext>
              </a:extLst>
            </p:cNvPr>
            <p:cNvSpPr txBox="1">
              <a:spLocks noChangeArrowheads="1"/>
            </p:cNvSpPr>
            <p:nvPr/>
          </p:nvSpPr>
          <p:spPr bwMode="auto">
            <a:xfrm>
              <a:off x="624" y="2880"/>
              <a:ext cx="6624" cy="5639"/>
            </a:xfrm>
            <a:prstGeom prst="rect">
              <a:avLst/>
            </a:prstGeom>
            <a:solidFill>
              <a:schemeClr val="accent1">
                <a:lumMod val="75000"/>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880" tIns="91440" rIns="182880" bIns="182880">
              <a:spAutoFit/>
            </a:bodyPr>
            <a:lstStyle>
              <a:lvl1pPr indent="290513" defTabSz="5121275">
                <a:defRPr sz="8000">
                  <a:solidFill>
                    <a:schemeClr val="tx1"/>
                  </a:solidFill>
                  <a:latin typeface="Arial" panose="020B0604020202020204" pitchFamily="34" charset="0"/>
                </a:defRPr>
              </a:lvl1pPr>
              <a:lvl2pPr marL="566738" indent="296863" defTabSz="5121275">
                <a:defRPr sz="8000">
                  <a:solidFill>
                    <a:schemeClr val="tx1"/>
                  </a:solidFill>
                  <a:latin typeface="Arial" panose="020B0604020202020204" pitchFamily="34" charset="0"/>
                </a:defRPr>
              </a:lvl2pPr>
              <a:lvl3pPr marL="1143000" indent="-228600" defTabSz="5121275">
                <a:defRPr sz="8000">
                  <a:solidFill>
                    <a:schemeClr val="tx1"/>
                  </a:solidFill>
                  <a:latin typeface="Arial" panose="020B0604020202020204" pitchFamily="34" charset="0"/>
                </a:defRPr>
              </a:lvl3pPr>
              <a:lvl4pPr marL="1600200" indent="-228600" defTabSz="5121275">
                <a:defRPr sz="8000">
                  <a:solidFill>
                    <a:schemeClr val="tx1"/>
                  </a:solidFill>
                  <a:latin typeface="Arial" panose="020B0604020202020204" pitchFamily="34" charset="0"/>
                </a:defRPr>
              </a:lvl4pPr>
              <a:lvl5pPr marL="2057400" indent="-228600" defTabSz="5121275">
                <a:defRPr sz="8000">
                  <a:solidFill>
                    <a:schemeClr val="tx1"/>
                  </a:solidFill>
                  <a:latin typeface="Arial" panose="020B0604020202020204" pitchFamily="34" charset="0"/>
                </a:defRPr>
              </a:lvl5pPr>
              <a:lvl6pPr marL="2514600" indent="-228600" defTabSz="5121275" eaLnBrk="0" fontAlgn="base" hangingPunct="0">
                <a:spcBef>
                  <a:spcPct val="0"/>
                </a:spcBef>
                <a:spcAft>
                  <a:spcPct val="0"/>
                </a:spcAft>
                <a:defRPr sz="8000">
                  <a:solidFill>
                    <a:schemeClr val="tx1"/>
                  </a:solidFill>
                  <a:latin typeface="Arial" panose="020B0604020202020204" pitchFamily="34" charset="0"/>
                </a:defRPr>
              </a:lvl6pPr>
              <a:lvl7pPr marL="2971800" indent="-228600" defTabSz="5121275" eaLnBrk="0" fontAlgn="base" hangingPunct="0">
                <a:spcBef>
                  <a:spcPct val="0"/>
                </a:spcBef>
                <a:spcAft>
                  <a:spcPct val="0"/>
                </a:spcAft>
                <a:defRPr sz="8000">
                  <a:solidFill>
                    <a:schemeClr val="tx1"/>
                  </a:solidFill>
                  <a:latin typeface="Arial" panose="020B0604020202020204" pitchFamily="34" charset="0"/>
                </a:defRPr>
              </a:lvl7pPr>
              <a:lvl8pPr marL="3429000" indent="-228600" defTabSz="5121275" eaLnBrk="0" fontAlgn="base" hangingPunct="0">
                <a:spcBef>
                  <a:spcPct val="0"/>
                </a:spcBef>
                <a:spcAft>
                  <a:spcPct val="0"/>
                </a:spcAft>
                <a:defRPr sz="8000">
                  <a:solidFill>
                    <a:schemeClr val="tx1"/>
                  </a:solidFill>
                  <a:latin typeface="Arial" panose="020B0604020202020204" pitchFamily="34" charset="0"/>
                </a:defRPr>
              </a:lvl8pPr>
              <a:lvl9pPr marL="3886200" indent="-228600" defTabSz="5121275" eaLnBrk="0" fontAlgn="base" hangingPunct="0">
                <a:spcBef>
                  <a:spcPct val="0"/>
                </a:spcBef>
                <a:spcAft>
                  <a:spcPct val="0"/>
                </a:spcAft>
                <a:defRPr sz="8000">
                  <a:solidFill>
                    <a:schemeClr val="tx1"/>
                  </a:solidFill>
                  <a:latin typeface="Arial" panose="020B0604020202020204" pitchFamily="34" charset="0"/>
                </a:defRPr>
              </a:lvl9pPr>
            </a:lstStyle>
            <a:p>
              <a:pPr algn="just" eaLnBrk="1" hangingPunct="1">
                <a:lnSpc>
                  <a:spcPct val="150000"/>
                </a:lnSpc>
                <a:spcBef>
                  <a:spcPct val="50000"/>
                </a:spcBef>
                <a:buFontTx/>
                <a:buBlip>
                  <a:blip r:embed="rId5"/>
                </a:buBlip>
              </a:pPr>
              <a:r>
                <a:rPr lang="en-US" altLang="en-US" sz="1800" dirty="0"/>
                <a:t>A course in linear circuit analysis is foundational for electrical engineering students and is often required for many other engineering majors as well; e.g., over 1330 students took this course this year at ASU alone</a:t>
              </a:r>
            </a:p>
            <a:p>
              <a:pPr algn="just" eaLnBrk="1" hangingPunct="1">
                <a:lnSpc>
                  <a:spcPct val="150000"/>
                </a:lnSpc>
                <a:spcBef>
                  <a:spcPct val="50000"/>
                </a:spcBef>
                <a:buFontTx/>
                <a:buBlip>
                  <a:blip r:embed="rId5"/>
                </a:buBlip>
              </a:pPr>
              <a:r>
                <a:rPr lang="en-US" altLang="en-US" sz="1800" dirty="0"/>
                <a:t>Promoting success in such courses across diverse student bodies is a key goal, so considerable research has been carried out to do so, as reviewed, e.g., by Reagan </a:t>
              </a:r>
              <a:r>
                <a:rPr lang="en-US" altLang="en-US" sz="1800" i="1" dirty="0"/>
                <a:t>et al</a:t>
              </a:r>
              <a:r>
                <a:rPr lang="en-US" altLang="en-US" sz="1800" dirty="0"/>
                <a:t>. [1]</a:t>
              </a:r>
            </a:p>
            <a:p>
              <a:pPr algn="just" eaLnBrk="1" hangingPunct="1">
                <a:lnSpc>
                  <a:spcPct val="150000"/>
                </a:lnSpc>
                <a:spcBef>
                  <a:spcPct val="50000"/>
                </a:spcBef>
                <a:buFontTx/>
                <a:buBlip>
                  <a:blip r:embed="rId5"/>
                </a:buBlip>
              </a:pPr>
              <a:r>
                <a:rPr lang="en-US" altLang="en-US" sz="1800" dirty="0"/>
                <a:t>Step-based tutoring is one promising approach to achieve this aim.  It involves checking every step of a student’s work using specialized interfaces to alert them immediately if they make a mistake, before they waste their time pursuing a dead end</a:t>
              </a:r>
            </a:p>
            <a:p>
              <a:pPr algn="just" eaLnBrk="1" hangingPunct="1">
                <a:lnSpc>
                  <a:spcPct val="150000"/>
                </a:lnSpc>
                <a:spcBef>
                  <a:spcPct val="50000"/>
                </a:spcBef>
                <a:buFontTx/>
                <a:buBlip>
                  <a:blip r:embed="rId5"/>
                </a:buBlip>
              </a:pPr>
              <a:r>
                <a:rPr lang="en-US" altLang="en-US" sz="1800" dirty="0"/>
                <a:t>A prior meta-analysis showed learning gains of </a:t>
              </a:r>
              <a:r>
                <a:rPr lang="en-US" altLang="en-US" sz="1800" dirty="0">
                  <a:latin typeface="+mn-lt"/>
                  <a:ea typeface="SimSun" panose="02010600030101010101" pitchFamily="2" charset="-122"/>
                </a:rPr>
                <a:t>0.76</a:t>
              </a:r>
              <a:r>
                <a:rPr lang="en-US" altLang="en-US" sz="1800" i="1" dirty="0">
                  <a:latin typeface="+mn-lt"/>
                  <a:ea typeface="SimSun" panose="02010600030101010101" pitchFamily="2" charset="-122"/>
                </a:rPr>
                <a:t>σ, </a:t>
              </a:r>
              <a:r>
                <a:rPr lang="en-US" altLang="en-US" sz="1800" dirty="0">
                  <a:latin typeface="+mn-lt"/>
                  <a:ea typeface="SimSun" panose="02010600030101010101" pitchFamily="2" charset="-122"/>
                </a:rPr>
                <a:t>comparable to those achieved by very expensive expert tutoring (0.79</a:t>
              </a:r>
              <a:r>
                <a:rPr lang="en-US" altLang="en-US" sz="1800" i="1" dirty="0">
                  <a:latin typeface="+mn-lt"/>
                  <a:ea typeface="SimSun" panose="02010600030101010101" pitchFamily="2" charset="-122"/>
                </a:rPr>
                <a:t>σ</a:t>
              </a:r>
              <a:r>
                <a:rPr lang="en-US" altLang="en-US" sz="1800" dirty="0">
                  <a:latin typeface="+mn-lt"/>
                  <a:ea typeface="SimSun" panose="02010600030101010101" pitchFamily="2" charset="-122"/>
                </a:rPr>
                <a:t>), and significantly better than those usually found for answer-based systems such as those typically provided by publishers (0.31</a:t>
              </a:r>
              <a:r>
                <a:rPr lang="en-US" altLang="en-US" sz="1800" i="1" dirty="0">
                  <a:latin typeface="+mn-lt"/>
                  <a:ea typeface="SimSun" panose="02010600030101010101" pitchFamily="2" charset="-122"/>
                </a:rPr>
                <a:t>σ</a:t>
              </a:r>
              <a:r>
                <a:rPr lang="en-US" altLang="en-US" sz="1800" dirty="0">
                  <a:latin typeface="+mn-lt"/>
                  <a:ea typeface="SimSun" panose="02010600030101010101" pitchFamily="2" charset="-122"/>
                </a:rPr>
                <a:t>) [2]</a:t>
              </a:r>
              <a:endParaRPr lang="en-US" altLang="en-US" sz="1800" dirty="0">
                <a:latin typeface="+mn-lt"/>
              </a:endParaRPr>
            </a:p>
            <a:p>
              <a:pPr algn="just" eaLnBrk="1" hangingPunct="1">
                <a:lnSpc>
                  <a:spcPct val="150000"/>
                </a:lnSpc>
                <a:spcBef>
                  <a:spcPct val="50000"/>
                </a:spcBef>
                <a:buFontTx/>
                <a:buBlip>
                  <a:blip r:embed="rId5"/>
                </a:buBlip>
              </a:pPr>
              <a:r>
                <a:rPr lang="en-US" altLang="en-US" sz="1800" dirty="0"/>
                <a:t>Circuit problems pose a heavy intrinsic cognitive load on students due to their many interacting elements, and threaten to overload students’ working memories</a:t>
              </a:r>
            </a:p>
            <a:p>
              <a:pPr algn="just" eaLnBrk="1" hangingPunct="1">
                <a:lnSpc>
                  <a:spcPct val="150000"/>
                </a:lnSpc>
                <a:spcBef>
                  <a:spcPct val="50000"/>
                </a:spcBef>
                <a:buFontTx/>
                <a:buBlip>
                  <a:blip r:embed="rId5"/>
                </a:buBlip>
              </a:pPr>
              <a:r>
                <a:rPr lang="en-US" altLang="en-US" sz="1800" dirty="0"/>
                <a:t>Providing an unlimited supply of randomly-generated and fully worked examples can minimize the cognitive load while adapting to the needs of each student.  Problems are generated the same way to supply different ones as needed by each and every student, so that copying from solution manuals or from others is impossible</a:t>
              </a:r>
            </a:p>
            <a:p>
              <a:pPr algn="just" eaLnBrk="1" hangingPunct="1">
                <a:lnSpc>
                  <a:spcPct val="150000"/>
                </a:lnSpc>
                <a:spcBef>
                  <a:spcPct val="50000"/>
                </a:spcBef>
                <a:buFontTx/>
                <a:buBlip>
                  <a:blip r:embed="rId5"/>
                </a:buBlip>
              </a:pPr>
              <a:r>
                <a:rPr lang="en-US" altLang="en-US" sz="1800" dirty="0"/>
                <a:t>Here, we describe recent progress including problems on first- and second-order transients as well as preliminary work on Laplace transform-based circuit analysis and a comprehensive evaluation of this system by an independent evaluation team supported by the project</a:t>
              </a:r>
            </a:p>
          </p:txBody>
        </p:sp>
      </p:grpSp>
      <p:grpSp>
        <p:nvGrpSpPr>
          <p:cNvPr id="2057" name="Group 18">
            <a:extLst>
              <a:ext uri="{FF2B5EF4-FFF2-40B4-BE49-F238E27FC236}">
                <a16:creationId xmlns:a16="http://schemas.microsoft.com/office/drawing/2014/main" id="{F2699DC9-6E38-AD3A-A50E-62DA6070F6D6}"/>
              </a:ext>
            </a:extLst>
          </p:cNvPr>
          <p:cNvGrpSpPr>
            <a:grpSpLocks/>
          </p:cNvGrpSpPr>
          <p:nvPr/>
        </p:nvGrpSpPr>
        <p:grpSpPr bwMode="auto">
          <a:xfrm>
            <a:off x="393430" y="14615571"/>
            <a:ext cx="14089122" cy="8680351"/>
            <a:chOff x="32758839" y="5731824"/>
            <a:chExt cx="10881188" cy="5673582"/>
          </a:xfrm>
        </p:grpSpPr>
        <p:sp>
          <p:nvSpPr>
            <p:cNvPr id="2" name="Rectangle 34">
              <a:extLst>
                <a:ext uri="{FF2B5EF4-FFF2-40B4-BE49-F238E27FC236}">
                  <a16:creationId xmlns:a16="http://schemas.microsoft.com/office/drawing/2014/main" id="{36AD76F5-1C52-AA6C-4902-7A3F3DDDCB65}"/>
                </a:ext>
              </a:extLst>
            </p:cNvPr>
            <p:cNvSpPr>
              <a:spLocks noChangeArrowheads="1"/>
            </p:cNvSpPr>
            <p:nvPr/>
          </p:nvSpPr>
          <p:spPr bwMode="auto">
            <a:xfrm>
              <a:off x="32767475" y="6036124"/>
              <a:ext cx="10872552" cy="5369282"/>
            </a:xfrm>
            <a:prstGeom prst="rect">
              <a:avLst/>
            </a:prstGeom>
            <a:solidFill>
              <a:schemeClr val="accent2">
                <a:lumMod val="20000"/>
                <a:lumOff val="80000"/>
              </a:schemeClr>
            </a:solidFill>
            <a:ln>
              <a:noFill/>
            </a:ln>
          </p:spPr>
          <p:txBody>
            <a:bodyPr lIns="182880" tIns="91440" rIns="182880" bIns="182880"/>
            <a:lstStyle>
              <a:lvl1pPr defTabSz="269875">
                <a:spcBef>
                  <a:spcPct val="20000"/>
                </a:spcBef>
                <a:buChar char="•"/>
                <a:defRPr sz="14300">
                  <a:solidFill>
                    <a:schemeClr val="tx1"/>
                  </a:solidFill>
                  <a:latin typeface="Arial" panose="020B0604020202020204" pitchFamily="34" charset="0"/>
                </a:defRPr>
              </a:lvl1pPr>
              <a:lvl2pPr marL="134938" indent="-1273175" defTabSz="269875">
                <a:spcBef>
                  <a:spcPct val="20000"/>
                </a:spcBef>
                <a:buChar char="–"/>
                <a:defRPr sz="12500">
                  <a:solidFill>
                    <a:schemeClr val="tx1"/>
                  </a:solidFill>
                  <a:latin typeface="Arial" panose="020B0604020202020204" pitchFamily="34" charset="0"/>
                </a:defRPr>
              </a:lvl2pPr>
              <a:lvl3pPr marL="269875" indent="-1019175" defTabSz="269875">
                <a:spcBef>
                  <a:spcPct val="20000"/>
                </a:spcBef>
                <a:buChar char="•"/>
                <a:defRPr sz="10700">
                  <a:solidFill>
                    <a:schemeClr val="tx1"/>
                  </a:solidFill>
                  <a:latin typeface="Arial" panose="020B0604020202020204" pitchFamily="34" charset="0"/>
                </a:defRPr>
              </a:lvl3pPr>
              <a:lvl4pPr marL="404813" indent="-1019175" defTabSz="269875">
                <a:spcBef>
                  <a:spcPct val="20000"/>
                </a:spcBef>
                <a:buChar char="–"/>
                <a:defRPr sz="8900">
                  <a:solidFill>
                    <a:schemeClr val="tx1"/>
                  </a:solidFill>
                  <a:latin typeface="Arial" panose="020B0604020202020204" pitchFamily="34" charset="0"/>
                </a:defRPr>
              </a:lvl4pPr>
              <a:lvl5pPr marL="541338" indent="-1017588" defTabSz="269875">
                <a:spcBef>
                  <a:spcPct val="20000"/>
                </a:spcBef>
                <a:buChar char="»"/>
                <a:defRPr sz="8900">
                  <a:solidFill>
                    <a:schemeClr val="tx1"/>
                  </a:solidFill>
                  <a:latin typeface="Arial" panose="020B0604020202020204" pitchFamily="34" charset="0"/>
                </a:defRPr>
              </a:lvl5pPr>
              <a:lvl6pPr marL="998538" indent="-1017588" defTabSz="269875" eaLnBrk="0" fontAlgn="base" hangingPunct="0">
                <a:spcBef>
                  <a:spcPct val="20000"/>
                </a:spcBef>
                <a:spcAft>
                  <a:spcPct val="0"/>
                </a:spcAft>
                <a:buChar char="»"/>
                <a:defRPr sz="8900">
                  <a:solidFill>
                    <a:schemeClr val="tx1"/>
                  </a:solidFill>
                  <a:latin typeface="Arial" panose="020B0604020202020204" pitchFamily="34" charset="0"/>
                </a:defRPr>
              </a:lvl6pPr>
              <a:lvl7pPr marL="1455738" indent="-1017588" defTabSz="269875" eaLnBrk="0" fontAlgn="base" hangingPunct="0">
                <a:spcBef>
                  <a:spcPct val="20000"/>
                </a:spcBef>
                <a:spcAft>
                  <a:spcPct val="0"/>
                </a:spcAft>
                <a:buChar char="»"/>
                <a:defRPr sz="8900">
                  <a:solidFill>
                    <a:schemeClr val="tx1"/>
                  </a:solidFill>
                  <a:latin typeface="Arial" panose="020B0604020202020204" pitchFamily="34" charset="0"/>
                </a:defRPr>
              </a:lvl7pPr>
              <a:lvl8pPr marL="1912938" indent="-1017588" defTabSz="269875" eaLnBrk="0" fontAlgn="base" hangingPunct="0">
                <a:spcBef>
                  <a:spcPct val="20000"/>
                </a:spcBef>
                <a:spcAft>
                  <a:spcPct val="0"/>
                </a:spcAft>
                <a:buChar char="»"/>
                <a:defRPr sz="8900">
                  <a:solidFill>
                    <a:schemeClr val="tx1"/>
                  </a:solidFill>
                  <a:latin typeface="Arial" panose="020B0604020202020204" pitchFamily="34" charset="0"/>
                </a:defRPr>
              </a:lvl8pPr>
              <a:lvl9pPr marL="2370138" indent="-1017588" defTabSz="269875" eaLnBrk="0" fontAlgn="base" hangingPunct="0">
                <a:spcBef>
                  <a:spcPct val="20000"/>
                </a:spcBef>
                <a:spcAft>
                  <a:spcPct val="0"/>
                </a:spcAft>
                <a:buChar char="»"/>
                <a:defRPr sz="8900">
                  <a:solidFill>
                    <a:schemeClr val="tx1"/>
                  </a:solidFill>
                  <a:latin typeface="Arial" panose="020B0604020202020204" pitchFamily="34" charset="0"/>
                </a:defRPr>
              </a:lvl9pPr>
            </a:lstStyle>
            <a:p>
              <a:pPr algn="just" eaLnBrk="1" hangingPunct="1">
                <a:lnSpc>
                  <a:spcPct val="150000"/>
                </a:lnSpc>
                <a:spcBef>
                  <a:spcPts val="0"/>
                </a:spcBef>
                <a:buNone/>
              </a:pPr>
              <a:r>
                <a:rPr lang="en-US" sz="2000" dirty="0">
                  <a:effectLst/>
                  <a:latin typeface="+mn-lt"/>
                  <a:ea typeface="SimSun" panose="02010600030101010101" pitchFamily="2" charset="-122"/>
                </a:rPr>
                <a:t>1.  To what extent was Circuit Tutor implemented effectively across the four partnering universities? </a:t>
              </a:r>
              <a:endParaRPr lang="en-US" altLang="en-US" sz="2000" dirty="0"/>
            </a:p>
            <a:p>
              <a:pPr algn="just" eaLnBrk="1" hangingPunct="1">
                <a:lnSpc>
                  <a:spcPct val="150000"/>
                </a:lnSpc>
                <a:spcBef>
                  <a:spcPts val="0"/>
                </a:spcBef>
                <a:buNone/>
              </a:pPr>
              <a:r>
                <a:rPr lang="en-US" sz="2000" dirty="0">
                  <a:effectLst/>
                  <a:latin typeface="+mn-lt"/>
                  <a:ea typeface="SimSun" panose="02010600030101010101" pitchFamily="2" charset="-122"/>
                </a:rPr>
                <a:t>2.  How did students perceive the utility of Circuit Tutor in supporting their course learning? </a:t>
              </a:r>
              <a:endParaRPr lang="en-US" altLang="en-US" sz="2000" dirty="0"/>
            </a:p>
            <a:p>
              <a:pPr algn="just" eaLnBrk="1" hangingPunct="1">
                <a:lnSpc>
                  <a:spcPct val="150000"/>
                </a:lnSpc>
                <a:spcBef>
                  <a:spcPts val="0"/>
                </a:spcBef>
                <a:buNone/>
              </a:pPr>
              <a:r>
                <a:rPr lang="en-US" sz="2000" dirty="0">
                  <a:effectLst/>
                  <a:latin typeface="+mn-lt"/>
                  <a:ea typeface="SimSun" panose="02010600030101010101" pitchFamily="2" charset="-122"/>
                </a:rPr>
                <a:t>3.  How did instructors perceive Circuit Tutor to impact their teaching experiences? </a:t>
              </a:r>
              <a:endParaRPr lang="en-US" altLang="en-US" sz="2000" dirty="0"/>
            </a:p>
            <a:p>
              <a:pPr algn="just" eaLnBrk="1" hangingPunct="1">
                <a:lnSpc>
                  <a:spcPct val="150000"/>
                </a:lnSpc>
                <a:spcBef>
                  <a:spcPts val="0"/>
                </a:spcBef>
                <a:buNone/>
              </a:pPr>
              <a:r>
                <a:rPr lang="en-US" sz="2000" dirty="0">
                  <a:effectLst/>
                  <a:latin typeface="+mn-lt"/>
                  <a:ea typeface="SimSun" panose="02010600030101010101" pitchFamily="2" charset="-122"/>
                </a:rPr>
                <a:t>4.  How did instructors perceive their students to experience Circuit Tutor in their course learning? </a:t>
              </a:r>
            </a:p>
            <a:p>
              <a:pPr algn="just" eaLnBrk="1" hangingPunct="1">
                <a:lnSpc>
                  <a:spcPct val="150000"/>
                </a:lnSpc>
                <a:spcBef>
                  <a:spcPts val="0"/>
                </a:spcBef>
                <a:spcAft>
                  <a:spcPts val="1200"/>
                </a:spcAft>
                <a:buNone/>
              </a:pPr>
              <a:r>
                <a:rPr lang="en-US" sz="2000" dirty="0">
                  <a:effectLst/>
                  <a:latin typeface="+mn-lt"/>
                  <a:ea typeface="SimSun" panose="02010600030101010101" pitchFamily="2" charset="-122"/>
                </a:rPr>
                <a:t>5.  To what extent were students satisfied with Circuit Tutor?</a:t>
              </a:r>
              <a:endParaRPr lang="en-US" altLang="en-US" sz="2000" dirty="0"/>
            </a:p>
            <a:p>
              <a:pPr marL="171450" marR="0">
                <a:lnSpc>
                  <a:spcPct val="150000"/>
                </a:lnSpc>
                <a:spcBef>
                  <a:spcPts val="0"/>
                </a:spcBef>
                <a:spcAft>
                  <a:spcPts val="0"/>
                </a:spcAft>
                <a:buNone/>
              </a:pPr>
              <a:r>
                <a:rPr lang="en-US" sz="1800" dirty="0">
                  <a:latin typeface="+mn-lt"/>
                  <a:ea typeface="SimSun" panose="02010600030101010101" pitchFamily="2" charset="-122"/>
                </a:rPr>
                <a:t>Evaluation covered </a:t>
              </a:r>
              <a:r>
                <a:rPr lang="en-US" sz="1800" dirty="0">
                  <a:effectLst/>
                  <a:latin typeface="+mn-lt"/>
                  <a:ea typeface="SimSun" panose="02010600030101010101" pitchFamily="2" charset="-122"/>
                </a:rPr>
                <a:t>Fall 2020 and Spring 2021 semesters</a:t>
              </a:r>
            </a:p>
            <a:p>
              <a:pPr marL="171450" marR="0">
                <a:lnSpc>
                  <a:spcPct val="150000"/>
                </a:lnSpc>
                <a:spcBef>
                  <a:spcPts val="0"/>
                </a:spcBef>
                <a:spcAft>
                  <a:spcPts val="0"/>
                </a:spcAft>
                <a:buNone/>
              </a:pPr>
              <a:r>
                <a:rPr lang="en-US" sz="1800" dirty="0">
                  <a:effectLst/>
                  <a:latin typeface="+mn-lt"/>
                  <a:ea typeface="SimSun" panose="02010600030101010101" pitchFamily="2" charset="-122"/>
                </a:rPr>
                <a:t>A mixed methods approach was utilized through the combination of student and instructor surveys and document review</a:t>
              </a:r>
            </a:p>
            <a:p>
              <a:pPr marL="171450" marR="0">
                <a:lnSpc>
                  <a:spcPct val="150000"/>
                </a:lnSpc>
                <a:spcBef>
                  <a:spcPts val="0"/>
                </a:spcBef>
                <a:spcAft>
                  <a:spcPts val="1200"/>
                </a:spcAft>
                <a:buNone/>
              </a:pPr>
              <a:r>
                <a:rPr lang="en-US" sz="1800" dirty="0">
                  <a:effectLst/>
                  <a:latin typeface="+mn-lt"/>
                  <a:ea typeface="SimSun" panose="02010600030101010101" pitchFamily="2" charset="-122"/>
                </a:rPr>
                <a:t>The survey captured both quantitative and qualitative data using Likert scale items and open-ended questions</a:t>
              </a:r>
            </a:p>
            <a:p>
              <a:pPr marL="171450" marR="0">
                <a:lnSpc>
                  <a:spcPct val="150000"/>
                </a:lnSpc>
                <a:spcBef>
                  <a:spcPts val="0"/>
                </a:spcBef>
                <a:spcAft>
                  <a:spcPts val="0"/>
                </a:spcAft>
                <a:buNone/>
              </a:pPr>
              <a:r>
                <a:rPr lang="en-US" sz="1800" dirty="0">
                  <a:effectLst/>
                  <a:latin typeface="+mn-lt"/>
                  <a:ea typeface="SimSun" panose="02010600030101010101" pitchFamily="2" charset="-122"/>
                </a:rPr>
                <a:t>Across both semesters:  </a:t>
              </a:r>
            </a:p>
            <a:p>
              <a:pPr marL="274320" algn="just" eaLnBrk="1" hangingPunct="1">
                <a:lnSpc>
                  <a:spcPct val="150000"/>
                </a:lnSpc>
                <a:spcBef>
                  <a:spcPct val="50000"/>
                </a:spcBef>
                <a:buFontTx/>
                <a:buBlip>
                  <a:blip r:embed="rId5"/>
                </a:buBlip>
              </a:pPr>
              <a:r>
                <a:rPr lang="en-US" sz="1800" dirty="0">
                  <a:effectLst/>
                  <a:latin typeface="+mn-lt"/>
                  <a:ea typeface="SimSun" panose="02010600030101010101" pitchFamily="2" charset="-122"/>
                </a:rPr>
                <a:t>  30 Circuits I courses taught (1,434 students) and one Circuits II course (40 students)</a:t>
              </a:r>
              <a:endParaRPr lang="en-US" altLang="en-US" sz="1800" dirty="0"/>
            </a:p>
            <a:p>
              <a:pPr marL="274320" algn="just" eaLnBrk="1" hangingPunct="1">
                <a:lnSpc>
                  <a:spcPct val="150000"/>
                </a:lnSpc>
                <a:spcBef>
                  <a:spcPct val="50000"/>
                </a:spcBef>
                <a:buFontTx/>
                <a:buBlip>
                  <a:blip r:embed="rId5"/>
                </a:buBlip>
              </a:pPr>
              <a:r>
                <a:rPr lang="en-US" sz="1800" dirty="0">
                  <a:effectLst/>
                  <a:latin typeface="+mn-lt"/>
                  <a:ea typeface="SimSun" panose="02010600030101010101" pitchFamily="2" charset="-122"/>
                </a:rPr>
                <a:t>  Total of 17 distinct instructors taught a total of 33 class sections during this time at the four institutions  </a:t>
              </a:r>
              <a:endParaRPr lang="en-US" altLang="en-US" sz="1800" dirty="0"/>
            </a:p>
            <a:p>
              <a:pPr marL="274320" algn="just" eaLnBrk="1" hangingPunct="1">
                <a:lnSpc>
                  <a:spcPct val="150000"/>
                </a:lnSpc>
                <a:spcBef>
                  <a:spcPct val="50000"/>
                </a:spcBef>
                <a:buFontTx/>
                <a:buBlip>
                  <a:blip r:embed="rId5"/>
                </a:buBlip>
              </a:pPr>
              <a:r>
                <a:rPr lang="en-US" sz="1800" dirty="0">
                  <a:effectLst/>
                  <a:latin typeface="+mn-lt"/>
                  <a:ea typeface="SimSun" panose="02010600030101010101" pitchFamily="2" charset="-122"/>
                </a:rPr>
                <a:t>  A total of 21 different games (tutorials) were used</a:t>
              </a:r>
              <a:endParaRPr lang="en-US" altLang="en-US" sz="1800" dirty="0"/>
            </a:p>
            <a:p>
              <a:pPr marL="274320" algn="just" eaLnBrk="1" hangingPunct="1">
                <a:lnSpc>
                  <a:spcPct val="150000"/>
                </a:lnSpc>
                <a:spcBef>
                  <a:spcPct val="50000"/>
                </a:spcBef>
                <a:buFontTx/>
                <a:buBlip>
                  <a:blip r:embed="rId5"/>
                </a:buBlip>
              </a:pPr>
              <a:r>
                <a:rPr lang="en-US" sz="1800" dirty="0">
                  <a:effectLst/>
                  <a:latin typeface="+mn-lt"/>
                  <a:ea typeface="SimSun" panose="02010600030101010101" pitchFamily="2" charset="-122"/>
                </a:rPr>
                <a:t>  Of the total students listed within the Circuit Tutor database, 1223 were at ASU, 59 at FAMU/FSU, 91 at MSU, and 101 at UTEP</a:t>
              </a:r>
              <a:endParaRPr lang="en-US" altLang="en-US" sz="1800" dirty="0"/>
            </a:p>
            <a:p>
              <a:pPr marL="274320" algn="just" eaLnBrk="1" hangingPunct="1">
                <a:lnSpc>
                  <a:spcPct val="150000"/>
                </a:lnSpc>
                <a:spcBef>
                  <a:spcPct val="50000"/>
                </a:spcBef>
                <a:buFontTx/>
                <a:buBlip>
                  <a:blip r:embed="rId5"/>
                </a:buBlip>
              </a:pPr>
              <a:r>
                <a:rPr lang="en-US" sz="1800" dirty="0">
                  <a:effectLst/>
                  <a:latin typeface="+mn-lt"/>
                  <a:ea typeface="SimSun" panose="02010600030101010101" pitchFamily="2" charset="-122"/>
                </a:rPr>
                <a:t>  Overall, students had very favorable experiences using Circuit Tutor across these two semesters.  At least 48% of responding students in the Fall 2020 semester and 60% of students in the Spring 2021 semester agreed or strongly agreed with all these survey items on favorable aspects of Circuit Tutor</a:t>
              </a:r>
              <a:endParaRPr lang="en-US" altLang="en-US" sz="1800" dirty="0"/>
            </a:p>
          </p:txBody>
        </p:sp>
        <p:sp>
          <p:nvSpPr>
            <p:cNvPr id="2121" name="Text Box 925">
              <a:extLst>
                <a:ext uri="{FF2B5EF4-FFF2-40B4-BE49-F238E27FC236}">
                  <a16:creationId xmlns:a16="http://schemas.microsoft.com/office/drawing/2014/main" id="{4DDD92AF-551F-4BCB-FA00-511217B751C3}"/>
                </a:ext>
              </a:extLst>
            </p:cNvPr>
            <p:cNvSpPr txBox="1">
              <a:spLocks noChangeArrowheads="1"/>
            </p:cNvSpPr>
            <p:nvPr/>
          </p:nvSpPr>
          <p:spPr bwMode="auto">
            <a:xfrm>
              <a:off x="32758839" y="5731824"/>
              <a:ext cx="10872553" cy="300150"/>
            </a:xfrm>
            <a:prstGeom prst="rect">
              <a:avLst/>
            </a:prstGeom>
            <a:gradFill rotWithShape="1">
              <a:gsLst>
                <a:gs pos="0">
                  <a:srgbClr val="A50021"/>
                </a:gs>
                <a:gs pos="100000">
                  <a:srgbClr val="4C000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017" tIns="44508" rIns="89017" bIns="44508">
              <a:spAutoFit/>
            </a:bodyPr>
            <a:lstStyle>
              <a:lvl1pPr defTabSz="890588">
                <a:defRPr sz="8000">
                  <a:solidFill>
                    <a:schemeClr val="tx1"/>
                  </a:solidFill>
                  <a:latin typeface="Arial" panose="020B0604020202020204" pitchFamily="34" charset="0"/>
                </a:defRPr>
              </a:lvl1pPr>
              <a:lvl2pPr marL="742950" indent="-285750" defTabSz="890588">
                <a:defRPr sz="8000">
                  <a:solidFill>
                    <a:schemeClr val="tx1"/>
                  </a:solidFill>
                  <a:latin typeface="Arial" panose="020B0604020202020204" pitchFamily="34" charset="0"/>
                </a:defRPr>
              </a:lvl2pPr>
              <a:lvl3pPr marL="1143000" indent="-228600" defTabSz="890588">
                <a:defRPr sz="8000">
                  <a:solidFill>
                    <a:schemeClr val="tx1"/>
                  </a:solidFill>
                  <a:latin typeface="Arial" panose="020B0604020202020204" pitchFamily="34" charset="0"/>
                </a:defRPr>
              </a:lvl3pPr>
              <a:lvl4pPr marL="1600200" indent="-228600" defTabSz="890588">
                <a:defRPr sz="8000">
                  <a:solidFill>
                    <a:schemeClr val="tx1"/>
                  </a:solidFill>
                  <a:latin typeface="Arial" panose="020B0604020202020204" pitchFamily="34" charset="0"/>
                </a:defRPr>
              </a:lvl4pPr>
              <a:lvl5pPr marL="2057400" indent="-228600" defTabSz="890588">
                <a:defRPr sz="8000">
                  <a:solidFill>
                    <a:schemeClr val="tx1"/>
                  </a:solidFill>
                  <a:latin typeface="Arial" panose="020B0604020202020204" pitchFamily="34" charset="0"/>
                </a:defRPr>
              </a:lvl5pPr>
              <a:lvl6pPr marL="2514600" indent="-228600" defTabSz="890588" eaLnBrk="0" fontAlgn="base" hangingPunct="0">
                <a:spcBef>
                  <a:spcPct val="0"/>
                </a:spcBef>
                <a:spcAft>
                  <a:spcPct val="0"/>
                </a:spcAft>
                <a:defRPr sz="8000">
                  <a:solidFill>
                    <a:schemeClr val="tx1"/>
                  </a:solidFill>
                  <a:latin typeface="Arial" panose="020B0604020202020204" pitchFamily="34" charset="0"/>
                </a:defRPr>
              </a:lvl6pPr>
              <a:lvl7pPr marL="2971800" indent="-228600" defTabSz="890588" eaLnBrk="0" fontAlgn="base" hangingPunct="0">
                <a:spcBef>
                  <a:spcPct val="0"/>
                </a:spcBef>
                <a:spcAft>
                  <a:spcPct val="0"/>
                </a:spcAft>
                <a:defRPr sz="8000">
                  <a:solidFill>
                    <a:schemeClr val="tx1"/>
                  </a:solidFill>
                  <a:latin typeface="Arial" panose="020B0604020202020204" pitchFamily="34" charset="0"/>
                </a:defRPr>
              </a:lvl7pPr>
              <a:lvl8pPr marL="3429000" indent="-228600" defTabSz="890588" eaLnBrk="0" fontAlgn="base" hangingPunct="0">
                <a:spcBef>
                  <a:spcPct val="0"/>
                </a:spcBef>
                <a:spcAft>
                  <a:spcPct val="0"/>
                </a:spcAft>
                <a:defRPr sz="8000">
                  <a:solidFill>
                    <a:schemeClr val="tx1"/>
                  </a:solidFill>
                  <a:latin typeface="Arial" panose="020B0604020202020204" pitchFamily="34" charset="0"/>
                </a:defRPr>
              </a:lvl8pPr>
              <a:lvl9pPr marL="3886200" indent="-228600" defTabSz="890588" eaLnBrk="0" fontAlgn="base" hangingPunct="0">
                <a:spcBef>
                  <a:spcPct val="0"/>
                </a:spcBef>
                <a:spcAft>
                  <a:spcPct val="0"/>
                </a:spcAft>
                <a:defRPr sz="8000">
                  <a:solidFill>
                    <a:schemeClr val="tx1"/>
                  </a:solidFill>
                  <a:latin typeface="Arial" panose="020B0604020202020204" pitchFamily="34" charset="0"/>
                </a:defRPr>
              </a:lvl9pPr>
            </a:lstStyle>
            <a:p>
              <a:pPr algn="ctr" eaLnBrk="1" hangingPunct="1">
                <a:spcBef>
                  <a:spcPct val="50000"/>
                </a:spcBef>
              </a:pPr>
              <a:r>
                <a:rPr lang="en-US" altLang="ja-JP" sz="2400" b="1" dirty="0">
                  <a:solidFill>
                    <a:schemeClr val="bg1"/>
                  </a:solidFill>
                  <a:ea typeface="ＭＳ Ｐゴシック" panose="020B0600070205080204" pitchFamily="34" charset="-128"/>
                </a:rPr>
                <a:t>Independent Evaluation Questions &amp; Methodology</a:t>
              </a:r>
            </a:p>
          </p:txBody>
        </p:sp>
      </p:grpSp>
      <p:sp>
        <p:nvSpPr>
          <p:cNvPr id="2058" name="Rectangle 961">
            <a:extLst>
              <a:ext uri="{FF2B5EF4-FFF2-40B4-BE49-F238E27FC236}">
                <a16:creationId xmlns:a16="http://schemas.microsoft.com/office/drawing/2014/main" id="{2F87687D-40DD-DC8A-8A22-CAEB669459FC}"/>
              </a:ext>
            </a:extLst>
          </p:cNvPr>
          <p:cNvSpPr>
            <a:spLocks noChangeArrowheads="1"/>
          </p:cNvSpPr>
          <p:nvPr/>
        </p:nvSpPr>
        <p:spPr bwMode="auto">
          <a:xfrm>
            <a:off x="0" y="15821025"/>
            <a:ext cx="43891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endParaRPr lang="en-US" altLang="en-US" dirty="0"/>
          </a:p>
        </p:txBody>
      </p:sp>
      <p:sp>
        <p:nvSpPr>
          <p:cNvPr id="2059" name="Rectangle 963">
            <a:extLst>
              <a:ext uri="{FF2B5EF4-FFF2-40B4-BE49-F238E27FC236}">
                <a16:creationId xmlns:a16="http://schemas.microsoft.com/office/drawing/2014/main" id="{07B4B801-7723-B5BA-966D-15803C8DF970}"/>
              </a:ext>
            </a:extLst>
          </p:cNvPr>
          <p:cNvSpPr>
            <a:spLocks noChangeArrowheads="1"/>
          </p:cNvSpPr>
          <p:nvPr/>
        </p:nvSpPr>
        <p:spPr bwMode="auto">
          <a:xfrm>
            <a:off x="0" y="15821025"/>
            <a:ext cx="43891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endParaRPr lang="en-US" altLang="en-US" dirty="0"/>
          </a:p>
        </p:txBody>
      </p:sp>
      <p:sp>
        <p:nvSpPr>
          <p:cNvPr id="2060" name="Rectangle 965">
            <a:extLst>
              <a:ext uri="{FF2B5EF4-FFF2-40B4-BE49-F238E27FC236}">
                <a16:creationId xmlns:a16="http://schemas.microsoft.com/office/drawing/2014/main" id="{7C60E2AE-CB07-6C12-1C64-A46A1DB2C758}"/>
              </a:ext>
            </a:extLst>
          </p:cNvPr>
          <p:cNvSpPr>
            <a:spLocks noChangeArrowheads="1"/>
          </p:cNvSpPr>
          <p:nvPr/>
        </p:nvSpPr>
        <p:spPr bwMode="auto">
          <a:xfrm>
            <a:off x="0" y="15821025"/>
            <a:ext cx="43891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endParaRPr lang="en-US" altLang="en-US" dirty="0"/>
          </a:p>
        </p:txBody>
      </p:sp>
      <p:sp>
        <p:nvSpPr>
          <p:cNvPr id="2061" name="Rectangle 972">
            <a:extLst>
              <a:ext uri="{FF2B5EF4-FFF2-40B4-BE49-F238E27FC236}">
                <a16:creationId xmlns:a16="http://schemas.microsoft.com/office/drawing/2014/main" id="{95CBD6A8-CCA9-7F61-21BF-3A18F92F2D76}"/>
              </a:ext>
            </a:extLst>
          </p:cNvPr>
          <p:cNvSpPr>
            <a:spLocks noChangeArrowheads="1"/>
          </p:cNvSpPr>
          <p:nvPr/>
        </p:nvSpPr>
        <p:spPr bwMode="auto">
          <a:xfrm>
            <a:off x="21570950" y="15803563"/>
            <a:ext cx="7493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r>
              <a:rPr lang="en-US" altLang="en-US" dirty="0"/>
              <a:t>  </a:t>
            </a:r>
          </a:p>
        </p:txBody>
      </p:sp>
      <p:sp>
        <p:nvSpPr>
          <p:cNvPr id="2062" name="Rectangle 974">
            <a:extLst>
              <a:ext uri="{FF2B5EF4-FFF2-40B4-BE49-F238E27FC236}">
                <a16:creationId xmlns:a16="http://schemas.microsoft.com/office/drawing/2014/main" id="{1568DB88-590E-CDDD-B1A1-EE1119726BEC}"/>
              </a:ext>
            </a:extLst>
          </p:cNvPr>
          <p:cNvSpPr>
            <a:spLocks noChangeArrowheads="1"/>
          </p:cNvSpPr>
          <p:nvPr/>
        </p:nvSpPr>
        <p:spPr bwMode="auto">
          <a:xfrm>
            <a:off x="21570950" y="15803563"/>
            <a:ext cx="7493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r>
              <a:rPr lang="en-US" altLang="en-US" dirty="0"/>
              <a:t>  </a:t>
            </a:r>
          </a:p>
        </p:txBody>
      </p:sp>
      <p:grpSp>
        <p:nvGrpSpPr>
          <p:cNvPr id="2063" name="Group 977">
            <a:extLst>
              <a:ext uri="{FF2B5EF4-FFF2-40B4-BE49-F238E27FC236}">
                <a16:creationId xmlns:a16="http://schemas.microsoft.com/office/drawing/2014/main" id="{B7D40BBD-5644-6438-DACB-594BF70917C0}"/>
              </a:ext>
            </a:extLst>
          </p:cNvPr>
          <p:cNvGrpSpPr>
            <a:grpSpLocks/>
          </p:cNvGrpSpPr>
          <p:nvPr/>
        </p:nvGrpSpPr>
        <p:grpSpPr bwMode="auto">
          <a:xfrm>
            <a:off x="12829317" y="4708884"/>
            <a:ext cx="4142092" cy="8141296"/>
            <a:chOff x="7236" y="2449"/>
            <a:chExt cx="2439" cy="5170"/>
          </a:xfrm>
        </p:grpSpPr>
        <p:sp>
          <p:nvSpPr>
            <p:cNvPr id="2116" name="Rectangle 330">
              <a:extLst>
                <a:ext uri="{FF2B5EF4-FFF2-40B4-BE49-F238E27FC236}">
                  <a16:creationId xmlns:a16="http://schemas.microsoft.com/office/drawing/2014/main" id="{A6D27C54-4F81-A05A-37BE-CED429F7DCD8}"/>
                </a:ext>
              </a:extLst>
            </p:cNvPr>
            <p:cNvSpPr>
              <a:spLocks noChangeArrowheads="1"/>
            </p:cNvSpPr>
            <p:nvPr/>
          </p:nvSpPr>
          <p:spPr bwMode="auto">
            <a:xfrm>
              <a:off x="7314" y="2449"/>
              <a:ext cx="2298" cy="518"/>
            </a:xfrm>
            <a:prstGeom prst="rect">
              <a:avLst/>
            </a:prstGeom>
            <a:gradFill rotWithShape="1">
              <a:gsLst>
                <a:gs pos="0">
                  <a:srgbClr val="FF9933"/>
                </a:gs>
                <a:gs pos="100000">
                  <a:srgbClr val="A50021"/>
                </a:gs>
              </a:gsLst>
              <a:lin ang="5400000" scaled="1"/>
            </a:gradFill>
            <a:ln w="9525">
              <a:solidFill>
                <a:srgbClr val="A5002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30571" tIns="65285" rIns="130571" bIns="65285" anchor="ctr"/>
            <a:lstStyle>
              <a:lvl1pPr defTabSz="6269038">
                <a:defRPr sz="8000">
                  <a:solidFill>
                    <a:schemeClr val="tx1"/>
                  </a:solidFill>
                  <a:latin typeface="Arial" panose="020B0604020202020204" pitchFamily="34" charset="0"/>
                </a:defRPr>
              </a:lvl1pPr>
              <a:lvl2pPr marL="742950" indent="-285750" defTabSz="6269038">
                <a:defRPr sz="8000">
                  <a:solidFill>
                    <a:schemeClr val="tx1"/>
                  </a:solidFill>
                  <a:latin typeface="Arial" panose="020B0604020202020204" pitchFamily="34" charset="0"/>
                </a:defRPr>
              </a:lvl2pPr>
              <a:lvl3pPr marL="1143000" indent="-228600" defTabSz="6269038">
                <a:defRPr sz="8000">
                  <a:solidFill>
                    <a:schemeClr val="tx1"/>
                  </a:solidFill>
                  <a:latin typeface="Arial" panose="020B0604020202020204" pitchFamily="34" charset="0"/>
                </a:defRPr>
              </a:lvl3pPr>
              <a:lvl4pPr marL="1600200" indent="-228600" defTabSz="6269038">
                <a:defRPr sz="8000">
                  <a:solidFill>
                    <a:schemeClr val="tx1"/>
                  </a:solidFill>
                  <a:latin typeface="Arial" panose="020B0604020202020204" pitchFamily="34" charset="0"/>
                </a:defRPr>
              </a:lvl4pPr>
              <a:lvl5pPr marL="2057400" indent="-228600" defTabSz="6269038">
                <a:defRPr sz="8000">
                  <a:solidFill>
                    <a:schemeClr val="tx1"/>
                  </a:solidFill>
                  <a:latin typeface="Arial" panose="020B0604020202020204" pitchFamily="34" charset="0"/>
                </a:defRPr>
              </a:lvl5pPr>
              <a:lvl6pPr marL="2514600" indent="-228600" defTabSz="6269038" eaLnBrk="0" fontAlgn="base" hangingPunct="0">
                <a:spcBef>
                  <a:spcPct val="0"/>
                </a:spcBef>
                <a:spcAft>
                  <a:spcPct val="0"/>
                </a:spcAft>
                <a:defRPr sz="8000">
                  <a:solidFill>
                    <a:schemeClr val="tx1"/>
                  </a:solidFill>
                  <a:latin typeface="Arial" panose="020B0604020202020204" pitchFamily="34" charset="0"/>
                </a:defRPr>
              </a:lvl6pPr>
              <a:lvl7pPr marL="2971800" indent="-228600" defTabSz="6269038" eaLnBrk="0" fontAlgn="base" hangingPunct="0">
                <a:spcBef>
                  <a:spcPct val="0"/>
                </a:spcBef>
                <a:spcAft>
                  <a:spcPct val="0"/>
                </a:spcAft>
                <a:defRPr sz="8000">
                  <a:solidFill>
                    <a:schemeClr val="tx1"/>
                  </a:solidFill>
                  <a:latin typeface="Arial" panose="020B0604020202020204" pitchFamily="34" charset="0"/>
                </a:defRPr>
              </a:lvl7pPr>
              <a:lvl8pPr marL="3429000" indent="-228600" defTabSz="6269038" eaLnBrk="0" fontAlgn="base" hangingPunct="0">
                <a:spcBef>
                  <a:spcPct val="0"/>
                </a:spcBef>
                <a:spcAft>
                  <a:spcPct val="0"/>
                </a:spcAft>
                <a:defRPr sz="8000">
                  <a:solidFill>
                    <a:schemeClr val="tx1"/>
                  </a:solidFill>
                  <a:latin typeface="Arial" panose="020B0604020202020204" pitchFamily="34" charset="0"/>
                </a:defRPr>
              </a:lvl8pPr>
              <a:lvl9pPr marL="3886200" indent="-228600" defTabSz="6269038" eaLnBrk="0" fontAlgn="base" hangingPunct="0">
                <a:spcBef>
                  <a:spcPct val="0"/>
                </a:spcBef>
                <a:spcAft>
                  <a:spcPct val="0"/>
                </a:spcAft>
                <a:defRPr sz="8000">
                  <a:solidFill>
                    <a:schemeClr val="tx1"/>
                  </a:solidFill>
                  <a:latin typeface="Arial" panose="020B0604020202020204" pitchFamily="34" charset="0"/>
                </a:defRPr>
              </a:lvl9pPr>
            </a:lstStyle>
            <a:p>
              <a:pPr algn="ctr" eaLnBrk="1" hangingPunct="1"/>
              <a:r>
                <a:rPr lang="en-US" altLang="en-US" sz="2000" b="1" dirty="0"/>
                <a:t>Three-step Process for Circuit Generation</a:t>
              </a:r>
            </a:p>
          </p:txBody>
        </p:sp>
        <p:graphicFrame>
          <p:nvGraphicFramePr>
            <p:cNvPr id="3" name="Object 960">
              <a:extLst>
                <a:ext uri="{FF2B5EF4-FFF2-40B4-BE49-F238E27FC236}">
                  <a16:creationId xmlns:a16="http://schemas.microsoft.com/office/drawing/2014/main" id="{6F5AE11B-04B7-BE32-13DD-CCF9C2E48711}"/>
                </a:ext>
              </a:extLst>
            </p:cNvPr>
            <p:cNvGraphicFramePr>
              <a:graphicFrameLocks noChangeAspect="1"/>
            </p:cNvGraphicFramePr>
            <p:nvPr/>
          </p:nvGraphicFramePr>
          <p:xfrm>
            <a:off x="7488" y="3066"/>
            <a:ext cx="1980" cy="1320"/>
          </p:xfrm>
          <a:graphic>
            <a:graphicData uri="http://schemas.openxmlformats.org/presentationml/2006/ole">
              <mc:AlternateContent xmlns:mc="http://schemas.openxmlformats.org/markup-compatibility/2006">
                <mc:Choice xmlns:v="urn:schemas-microsoft-com:vml" Requires="v">
                  <p:oleObj name="Picture" r:id="rId6" imgW="2738717" imgH="1830481" progId="Word.Picture.8">
                    <p:embed/>
                  </p:oleObj>
                </mc:Choice>
                <mc:Fallback>
                  <p:oleObj name="Picture" r:id="rId6" imgW="2738717" imgH="1830481" progId="Word.Picture.8">
                    <p:embed/>
                    <p:pic>
                      <p:nvPicPr>
                        <p:cNvPr id="0" name="Object 9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88" y="3066"/>
                          <a:ext cx="1980" cy="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18" name="Object 966">
              <a:extLst>
                <a:ext uri="{FF2B5EF4-FFF2-40B4-BE49-F238E27FC236}">
                  <a16:creationId xmlns:a16="http://schemas.microsoft.com/office/drawing/2014/main" id="{677437E4-1499-4FF4-86F5-5EEB9937691A}"/>
                </a:ext>
              </a:extLst>
            </p:cNvPr>
            <p:cNvGraphicFramePr>
              <a:graphicFrameLocks noChangeAspect="1"/>
            </p:cNvGraphicFramePr>
            <p:nvPr/>
          </p:nvGraphicFramePr>
          <p:xfrm>
            <a:off x="7362" y="4434"/>
            <a:ext cx="2160" cy="1531"/>
          </p:xfrm>
          <a:graphic>
            <a:graphicData uri="http://schemas.openxmlformats.org/presentationml/2006/ole">
              <mc:AlternateContent xmlns:mc="http://schemas.openxmlformats.org/markup-compatibility/2006">
                <mc:Choice xmlns:v="urn:schemas-microsoft-com:vml" Requires="v">
                  <p:oleObj name="Picture" r:id="rId8" imgW="3138076" imgH="2173944" progId="Word.Picture.8">
                    <p:embed/>
                  </p:oleObj>
                </mc:Choice>
                <mc:Fallback>
                  <p:oleObj name="Picture" r:id="rId8" imgW="3138076" imgH="2173944" progId="Word.Picture.8">
                    <p:embed/>
                    <p:pic>
                      <p:nvPicPr>
                        <p:cNvPr id="0" name="Object 966"/>
                        <p:cNvPicPr>
                          <a:picLocks noChangeAspect="1" noChangeArrowheads="1"/>
                        </p:cNvPicPr>
                        <p:nvPr/>
                      </p:nvPicPr>
                      <p:blipFill>
                        <a:blip r:embed="rId9">
                          <a:extLst>
                            <a:ext uri="{28A0092B-C50C-407E-A947-70E740481C1C}">
                              <a14:useLocalDpi xmlns:a14="http://schemas.microsoft.com/office/drawing/2010/main" val="0"/>
                            </a:ext>
                          </a:extLst>
                        </a:blip>
                        <a:srcRect l="2655"/>
                        <a:stretch>
                          <a:fillRect/>
                        </a:stretch>
                      </p:blipFill>
                      <p:spPr bwMode="auto">
                        <a:xfrm>
                          <a:off x="7362" y="4434"/>
                          <a:ext cx="2160" cy="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19" name="Object 975">
              <a:extLst>
                <a:ext uri="{FF2B5EF4-FFF2-40B4-BE49-F238E27FC236}">
                  <a16:creationId xmlns:a16="http://schemas.microsoft.com/office/drawing/2014/main" id="{BA280AA9-46C7-7E55-2399-76C2631368EB}"/>
                </a:ext>
              </a:extLst>
            </p:cNvPr>
            <p:cNvGraphicFramePr>
              <a:graphicFrameLocks noChangeAspect="1"/>
            </p:cNvGraphicFramePr>
            <p:nvPr/>
          </p:nvGraphicFramePr>
          <p:xfrm>
            <a:off x="7236" y="5970"/>
            <a:ext cx="2439" cy="1649"/>
          </p:xfrm>
          <a:graphic>
            <a:graphicData uri="http://schemas.openxmlformats.org/presentationml/2006/ole">
              <mc:AlternateContent xmlns:mc="http://schemas.openxmlformats.org/markup-compatibility/2006">
                <mc:Choice xmlns:v="urn:schemas-microsoft-com:vml" Requires="v">
                  <p:oleObj name="Picture" r:id="rId10" imgW="3423486" imgH="2459743" progId="Word.Picture.8">
                    <p:embed/>
                  </p:oleObj>
                </mc:Choice>
                <mc:Fallback>
                  <p:oleObj name="Picture" r:id="rId10" imgW="3423486" imgH="2459743" progId="Word.Picture.8">
                    <p:embed/>
                    <p:pic>
                      <p:nvPicPr>
                        <p:cNvPr id="0" name="Object 975"/>
                        <p:cNvPicPr>
                          <a:picLocks noChangeAspect="1" noChangeArrowheads="1"/>
                        </p:cNvPicPr>
                        <p:nvPr/>
                      </p:nvPicPr>
                      <p:blipFill>
                        <a:blip r:embed="rId11">
                          <a:extLst>
                            <a:ext uri="{28A0092B-C50C-407E-A947-70E740481C1C}">
                              <a14:useLocalDpi xmlns:a14="http://schemas.microsoft.com/office/drawing/2010/main" val="0"/>
                            </a:ext>
                          </a:extLst>
                        </a:blip>
                        <a:srcRect t="3279" r="1581" b="3278"/>
                        <a:stretch>
                          <a:fillRect/>
                        </a:stretch>
                      </p:blipFill>
                      <p:spPr bwMode="auto">
                        <a:xfrm>
                          <a:off x="7236" y="5970"/>
                          <a:ext cx="2439" cy="1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2064" name="Rectangle 988">
            <a:extLst>
              <a:ext uri="{FF2B5EF4-FFF2-40B4-BE49-F238E27FC236}">
                <a16:creationId xmlns:a16="http://schemas.microsoft.com/office/drawing/2014/main" id="{ADB09E6F-DCE4-B2A0-5B2B-66E11616BBB9}"/>
              </a:ext>
            </a:extLst>
          </p:cNvPr>
          <p:cNvSpPr>
            <a:spLocks noChangeArrowheads="1"/>
          </p:cNvSpPr>
          <p:nvPr/>
        </p:nvSpPr>
        <p:spPr bwMode="auto">
          <a:xfrm>
            <a:off x="19048413" y="13352463"/>
            <a:ext cx="246856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endParaRPr lang="en-US" altLang="en-US" dirty="0"/>
          </a:p>
        </p:txBody>
      </p:sp>
      <p:sp>
        <p:nvSpPr>
          <p:cNvPr id="2065" name="Rectangle 989">
            <a:extLst>
              <a:ext uri="{FF2B5EF4-FFF2-40B4-BE49-F238E27FC236}">
                <a16:creationId xmlns:a16="http://schemas.microsoft.com/office/drawing/2014/main" id="{0A284CA0-E31A-4E5E-1756-D3222E417710}"/>
              </a:ext>
            </a:extLst>
          </p:cNvPr>
          <p:cNvSpPr>
            <a:spLocks noChangeArrowheads="1"/>
          </p:cNvSpPr>
          <p:nvPr/>
        </p:nvSpPr>
        <p:spPr bwMode="auto">
          <a:xfrm>
            <a:off x="19048413" y="13352463"/>
            <a:ext cx="246856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endParaRPr lang="en-US" altLang="en-US" dirty="0"/>
          </a:p>
        </p:txBody>
      </p:sp>
      <p:sp>
        <p:nvSpPr>
          <p:cNvPr id="2066" name="Rectangle 991">
            <a:extLst>
              <a:ext uri="{FF2B5EF4-FFF2-40B4-BE49-F238E27FC236}">
                <a16:creationId xmlns:a16="http://schemas.microsoft.com/office/drawing/2014/main" id="{D512CCD7-5AFF-8FC2-5129-110C4668E108}"/>
              </a:ext>
            </a:extLst>
          </p:cNvPr>
          <p:cNvSpPr>
            <a:spLocks noChangeArrowheads="1"/>
          </p:cNvSpPr>
          <p:nvPr/>
        </p:nvSpPr>
        <p:spPr bwMode="auto">
          <a:xfrm>
            <a:off x="19048413" y="13352463"/>
            <a:ext cx="3429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endParaRPr lang="en-US" altLang="en-US" sz="1800" dirty="0"/>
          </a:p>
        </p:txBody>
      </p:sp>
      <p:sp>
        <p:nvSpPr>
          <p:cNvPr id="2067" name="Rectangle 992">
            <a:extLst>
              <a:ext uri="{FF2B5EF4-FFF2-40B4-BE49-F238E27FC236}">
                <a16:creationId xmlns:a16="http://schemas.microsoft.com/office/drawing/2014/main" id="{F09AB5EF-DEA6-0538-CA55-F006322A3E9F}"/>
              </a:ext>
            </a:extLst>
          </p:cNvPr>
          <p:cNvSpPr>
            <a:spLocks noChangeArrowheads="1"/>
          </p:cNvSpPr>
          <p:nvPr/>
        </p:nvSpPr>
        <p:spPr bwMode="auto">
          <a:xfrm>
            <a:off x="19048413" y="13352463"/>
            <a:ext cx="3429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algn="just" eaLnBrk="1" hangingPunct="1"/>
            <a:r>
              <a:rPr lang="en-US" altLang="en-US" sz="1000" dirty="0">
                <a:cs typeface="Times New Roman" panose="02020603050405020304" pitchFamily="18" charset="0"/>
              </a:rPr>
              <a:t> </a:t>
            </a:r>
            <a:endParaRPr lang="en-US" altLang="en-US" sz="1800" dirty="0"/>
          </a:p>
        </p:txBody>
      </p:sp>
      <p:sp>
        <p:nvSpPr>
          <p:cNvPr id="2068" name="Rectangle 994">
            <a:extLst>
              <a:ext uri="{FF2B5EF4-FFF2-40B4-BE49-F238E27FC236}">
                <a16:creationId xmlns:a16="http://schemas.microsoft.com/office/drawing/2014/main" id="{2F300961-BF7C-4FAF-3055-1CB21F4C6D34}"/>
              </a:ext>
            </a:extLst>
          </p:cNvPr>
          <p:cNvSpPr>
            <a:spLocks noChangeArrowheads="1"/>
          </p:cNvSpPr>
          <p:nvPr/>
        </p:nvSpPr>
        <p:spPr bwMode="auto">
          <a:xfrm>
            <a:off x="19048413" y="13352463"/>
            <a:ext cx="246856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endParaRPr lang="en-US" altLang="en-US" dirty="0"/>
          </a:p>
        </p:txBody>
      </p:sp>
      <p:sp>
        <p:nvSpPr>
          <p:cNvPr id="2069" name="Rectangle 995">
            <a:extLst>
              <a:ext uri="{FF2B5EF4-FFF2-40B4-BE49-F238E27FC236}">
                <a16:creationId xmlns:a16="http://schemas.microsoft.com/office/drawing/2014/main" id="{82C4FD52-84B0-417F-B1A4-2752CF51B107}"/>
              </a:ext>
            </a:extLst>
          </p:cNvPr>
          <p:cNvSpPr>
            <a:spLocks noChangeArrowheads="1"/>
          </p:cNvSpPr>
          <p:nvPr/>
        </p:nvSpPr>
        <p:spPr bwMode="auto">
          <a:xfrm>
            <a:off x="19048413" y="13352463"/>
            <a:ext cx="246856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endParaRPr lang="en-US" altLang="en-US" dirty="0"/>
          </a:p>
        </p:txBody>
      </p:sp>
      <p:sp>
        <p:nvSpPr>
          <p:cNvPr id="2070" name="Rectangle 997">
            <a:extLst>
              <a:ext uri="{FF2B5EF4-FFF2-40B4-BE49-F238E27FC236}">
                <a16:creationId xmlns:a16="http://schemas.microsoft.com/office/drawing/2014/main" id="{B5216EA5-4D4E-DC44-E930-D65D90C9A474}"/>
              </a:ext>
            </a:extLst>
          </p:cNvPr>
          <p:cNvSpPr>
            <a:spLocks noChangeArrowheads="1"/>
          </p:cNvSpPr>
          <p:nvPr/>
        </p:nvSpPr>
        <p:spPr bwMode="auto">
          <a:xfrm>
            <a:off x="19048413" y="13352463"/>
            <a:ext cx="3429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endParaRPr lang="en-US" altLang="en-US" sz="1800" dirty="0"/>
          </a:p>
        </p:txBody>
      </p:sp>
      <p:sp>
        <p:nvSpPr>
          <p:cNvPr id="2071" name="Rectangle 998">
            <a:extLst>
              <a:ext uri="{FF2B5EF4-FFF2-40B4-BE49-F238E27FC236}">
                <a16:creationId xmlns:a16="http://schemas.microsoft.com/office/drawing/2014/main" id="{5F3BA354-E2B8-6C44-AE22-A6E4AFC6C11F}"/>
              </a:ext>
            </a:extLst>
          </p:cNvPr>
          <p:cNvSpPr>
            <a:spLocks noChangeArrowheads="1"/>
          </p:cNvSpPr>
          <p:nvPr/>
        </p:nvSpPr>
        <p:spPr bwMode="auto">
          <a:xfrm>
            <a:off x="19048413" y="13352463"/>
            <a:ext cx="3429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endParaRPr lang="en-US" altLang="en-US" dirty="0"/>
          </a:p>
        </p:txBody>
      </p:sp>
      <p:sp>
        <p:nvSpPr>
          <p:cNvPr id="2072" name="Rectangle 1000">
            <a:extLst>
              <a:ext uri="{FF2B5EF4-FFF2-40B4-BE49-F238E27FC236}">
                <a16:creationId xmlns:a16="http://schemas.microsoft.com/office/drawing/2014/main" id="{3B1C9DA5-F998-BC9E-438A-7410978C71A6}"/>
              </a:ext>
            </a:extLst>
          </p:cNvPr>
          <p:cNvSpPr>
            <a:spLocks noChangeArrowheads="1"/>
          </p:cNvSpPr>
          <p:nvPr/>
        </p:nvSpPr>
        <p:spPr bwMode="auto">
          <a:xfrm>
            <a:off x="19048413" y="13352463"/>
            <a:ext cx="589756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endParaRPr lang="en-US" altLang="en-US" dirty="0"/>
          </a:p>
        </p:txBody>
      </p:sp>
      <p:sp>
        <p:nvSpPr>
          <p:cNvPr id="2073" name="Rectangle 1001">
            <a:extLst>
              <a:ext uri="{FF2B5EF4-FFF2-40B4-BE49-F238E27FC236}">
                <a16:creationId xmlns:a16="http://schemas.microsoft.com/office/drawing/2014/main" id="{7CA32FDF-F9CB-734F-6718-73248B406A15}"/>
              </a:ext>
            </a:extLst>
          </p:cNvPr>
          <p:cNvSpPr>
            <a:spLocks noChangeArrowheads="1"/>
          </p:cNvSpPr>
          <p:nvPr/>
        </p:nvSpPr>
        <p:spPr bwMode="auto">
          <a:xfrm>
            <a:off x="16971963" y="13295313"/>
            <a:ext cx="589756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endParaRPr lang="en-US" altLang="en-US" dirty="0"/>
          </a:p>
        </p:txBody>
      </p:sp>
      <p:pic>
        <p:nvPicPr>
          <p:cNvPr id="2074" name="Picture 1303" descr="ASU Logo">
            <a:extLst>
              <a:ext uri="{FF2B5EF4-FFF2-40B4-BE49-F238E27FC236}">
                <a16:creationId xmlns:a16="http://schemas.microsoft.com/office/drawing/2014/main" id="{564DAFE7-67AC-CAB0-4D44-1E6A368129A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5738" y="963613"/>
            <a:ext cx="25606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75" name="Group 380">
            <a:extLst>
              <a:ext uri="{FF2B5EF4-FFF2-40B4-BE49-F238E27FC236}">
                <a16:creationId xmlns:a16="http://schemas.microsoft.com/office/drawing/2014/main" id="{99C6CC04-C5A9-70D9-E4DB-9C6237434E34}"/>
              </a:ext>
            </a:extLst>
          </p:cNvPr>
          <p:cNvGrpSpPr>
            <a:grpSpLocks/>
          </p:cNvGrpSpPr>
          <p:nvPr/>
        </p:nvGrpSpPr>
        <p:grpSpPr bwMode="auto">
          <a:xfrm>
            <a:off x="32004002" y="18590468"/>
            <a:ext cx="11353797" cy="8608518"/>
            <a:chOff x="27961" y="8299"/>
            <a:chExt cx="6336" cy="4933"/>
          </a:xfrm>
        </p:grpSpPr>
        <p:sp>
          <p:nvSpPr>
            <p:cNvPr id="2114" name="Text Box 24">
              <a:extLst>
                <a:ext uri="{FF2B5EF4-FFF2-40B4-BE49-F238E27FC236}">
                  <a16:creationId xmlns:a16="http://schemas.microsoft.com/office/drawing/2014/main" id="{5321D473-7DD8-5337-799C-CFA6726DD958}"/>
                </a:ext>
              </a:extLst>
            </p:cNvPr>
            <p:cNvSpPr txBox="1">
              <a:spLocks noChangeArrowheads="1"/>
            </p:cNvSpPr>
            <p:nvPr/>
          </p:nvSpPr>
          <p:spPr bwMode="auto">
            <a:xfrm>
              <a:off x="27961" y="8299"/>
              <a:ext cx="6336" cy="262"/>
            </a:xfrm>
            <a:prstGeom prst="rect">
              <a:avLst/>
            </a:prstGeom>
            <a:gradFill rotWithShape="1">
              <a:gsLst>
                <a:gs pos="0">
                  <a:srgbClr val="A50021"/>
                </a:gs>
                <a:gs pos="100000">
                  <a:srgbClr val="4C000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017" tIns="44508" rIns="89017" bIns="44508">
              <a:spAutoFit/>
            </a:bodyPr>
            <a:lstStyle>
              <a:lvl1pPr defTabSz="890588">
                <a:defRPr sz="8000">
                  <a:solidFill>
                    <a:schemeClr val="tx1"/>
                  </a:solidFill>
                  <a:latin typeface="Arial" panose="020B0604020202020204" pitchFamily="34" charset="0"/>
                </a:defRPr>
              </a:lvl1pPr>
              <a:lvl2pPr marL="742950" indent="-285750" defTabSz="890588">
                <a:defRPr sz="8000">
                  <a:solidFill>
                    <a:schemeClr val="tx1"/>
                  </a:solidFill>
                  <a:latin typeface="Arial" panose="020B0604020202020204" pitchFamily="34" charset="0"/>
                </a:defRPr>
              </a:lvl2pPr>
              <a:lvl3pPr marL="1143000" indent="-228600" defTabSz="890588">
                <a:defRPr sz="8000">
                  <a:solidFill>
                    <a:schemeClr val="tx1"/>
                  </a:solidFill>
                  <a:latin typeface="Arial" panose="020B0604020202020204" pitchFamily="34" charset="0"/>
                </a:defRPr>
              </a:lvl3pPr>
              <a:lvl4pPr marL="1600200" indent="-228600" defTabSz="890588">
                <a:defRPr sz="8000">
                  <a:solidFill>
                    <a:schemeClr val="tx1"/>
                  </a:solidFill>
                  <a:latin typeface="Arial" panose="020B0604020202020204" pitchFamily="34" charset="0"/>
                </a:defRPr>
              </a:lvl4pPr>
              <a:lvl5pPr marL="2057400" indent="-228600" defTabSz="890588">
                <a:defRPr sz="8000">
                  <a:solidFill>
                    <a:schemeClr val="tx1"/>
                  </a:solidFill>
                  <a:latin typeface="Arial" panose="020B0604020202020204" pitchFamily="34" charset="0"/>
                </a:defRPr>
              </a:lvl5pPr>
              <a:lvl6pPr marL="2514600" indent="-228600" defTabSz="890588" eaLnBrk="0" fontAlgn="base" hangingPunct="0">
                <a:spcBef>
                  <a:spcPct val="0"/>
                </a:spcBef>
                <a:spcAft>
                  <a:spcPct val="0"/>
                </a:spcAft>
                <a:defRPr sz="8000">
                  <a:solidFill>
                    <a:schemeClr val="tx1"/>
                  </a:solidFill>
                  <a:latin typeface="Arial" panose="020B0604020202020204" pitchFamily="34" charset="0"/>
                </a:defRPr>
              </a:lvl6pPr>
              <a:lvl7pPr marL="2971800" indent="-228600" defTabSz="890588" eaLnBrk="0" fontAlgn="base" hangingPunct="0">
                <a:spcBef>
                  <a:spcPct val="0"/>
                </a:spcBef>
                <a:spcAft>
                  <a:spcPct val="0"/>
                </a:spcAft>
                <a:defRPr sz="8000">
                  <a:solidFill>
                    <a:schemeClr val="tx1"/>
                  </a:solidFill>
                  <a:latin typeface="Arial" panose="020B0604020202020204" pitchFamily="34" charset="0"/>
                </a:defRPr>
              </a:lvl7pPr>
              <a:lvl8pPr marL="3429000" indent="-228600" defTabSz="890588" eaLnBrk="0" fontAlgn="base" hangingPunct="0">
                <a:spcBef>
                  <a:spcPct val="0"/>
                </a:spcBef>
                <a:spcAft>
                  <a:spcPct val="0"/>
                </a:spcAft>
                <a:defRPr sz="8000">
                  <a:solidFill>
                    <a:schemeClr val="tx1"/>
                  </a:solidFill>
                  <a:latin typeface="Arial" panose="020B0604020202020204" pitchFamily="34" charset="0"/>
                </a:defRPr>
              </a:lvl8pPr>
              <a:lvl9pPr marL="3886200" indent="-228600" defTabSz="890588" eaLnBrk="0" fontAlgn="base" hangingPunct="0">
                <a:spcBef>
                  <a:spcPct val="0"/>
                </a:spcBef>
                <a:spcAft>
                  <a:spcPct val="0"/>
                </a:spcAft>
                <a:defRPr sz="8000">
                  <a:solidFill>
                    <a:schemeClr val="tx1"/>
                  </a:solidFill>
                  <a:latin typeface="Arial" panose="020B0604020202020204" pitchFamily="34" charset="0"/>
                </a:defRPr>
              </a:lvl9pPr>
            </a:lstStyle>
            <a:p>
              <a:pPr algn="ctr" eaLnBrk="1" hangingPunct="1">
                <a:spcBef>
                  <a:spcPct val="50000"/>
                </a:spcBef>
              </a:pPr>
              <a:r>
                <a:rPr lang="en-US" altLang="ja-JP" sz="2400" b="1" dirty="0">
                  <a:solidFill>
                    <a:schemeClr val="bg1"/>
                  </a:solidFill>
                  <a:ea typeface="ＭＳ Ｐゴシック" panose="020B0600070205080204" pitchFamily="34" charset="-128"/>
                </a:rPr>
                <a:t>Summary</a:t>
              </a:r>
            </a:p>
          </p:txBody>
        </p:sp>
        <p:sp>
          <p:nvSpPr>
            <p:cNvPr id="2117" name="Text Box 25">
              <a:extLst>
                <a:ext uri="{FF2B5EF4-FFF2-40B4-BE49-F238E27FC236}">
                  <a16:creationId xmlns:a16="http://schemas.microsoft.com/office/drawing/2014/main" id="{0521D8E2-3050-33A8-1FB0-CCD565C20511}"/>
                </a:ext>
              </a:extLst>
            </p:cNvPr>
            <p:cNvSpPr txBox="1">
              <a:spLocks noChangeArrowheads="1"/>
            </p:cNvSpPr>
            <p:nvPr/>
          </p:nvSpPr>
          <p:spPr bwMode="auto">
            <a:xfrm>
              <a:off x="27961" y="8537"/>
              <a:ext cx="6336" cy="4695"/>
            </a:xfrm>
            <a:prstGeom prst="rect">
              <a:avLst/>
            </a:prstGeom>
            <a:solidFill>
              <a:srgbClr val="FFCC99"/>
            </a:solidFill>
            <a:ln>
              <a:noFill/>
            </a:ln>
            <a:effectLst/>
          </p:spPr>
          <p:txBody>
            <a:bodyPr lIns="182880" tIns="91440" rIns="182880" bIns="180000">
              <a:spAutoFit/>
            </a:bodyPr>
            <a:lstStyle>
              <a:lvl1pPr indent="292100" defTabSz="5121275">
                <a:defRPr sz="8000">
                  <a:solidFill>
                    <a:schemeClr val="tx1"/>
                  </a:solidFill>
                  <a:latin typeface="Arial" charset="0"/>
                </a:defRPr>
              </a:lvl1pPr>
              <a:lvl2pPr marL="742950" indent="-285750" defTabSz="5121275">
                <a:defRPr sz="8000">
                  <a:solidFill>
                    <a:schemeClr val="tx1"/>
                  </a:solidFill>
                  <a:latin typeface="Arial" charset="0"/>
                </a:defRPr>
              </a:lvl2pPr>
              <a:lvl3pPr marL="1143000" indent="-228600" defTabSz="5121275">
                <a:defRPr sz="8000">
                  <a:solidFill>
                    <a:schemeClr val="tx1"/>
                  </a:solidFill>
                  <a:latin typeface="Arial" charset="0"/>
                </a:defRPr>
              </a:lvl3pPr>
              <a:lvl4pPr marL="1600200" indent="-228600" defTabSz="5121275">
                <a:defRPr sz="8000">
                  <a:solidFill>
                    <a:schemeClr val="tx1"/>
                  </a:solidFill>
                  <a:latin typeface="Arial" charset="0"/>
                </a:defRPr>
              </a:lvl4pPr>
              <a:lvl5pPr marL="2057400" indent="-228600" defTabSz="5121275">
                <a:defRPr sz="8000">
                  <a:solidFill>
                    <a:schemeClr val="tx1"/>
                  </a:solidFill>
                  <a:latin typeface="Arial" charset="0"/>
                </a:defRPr>
              </a:lvl5pPr>
              <a:lvl6pPr marL="2514600" indent="-228600" defTabSz="5121275" eaLnBrk="0" fontAlgn="base" hangingPunct="0">
                <a:spcBef>
                  <a:spcPct val="0"/>
                </a:spcBef>
                <a:spcAft>
                  <a:spcPct val="0"/>
                </a:spcAft>
                <a:defRPr sz="8000">
                  <a:solidFill>
                    <a:schemeClr val="tx1"/>
                  </a:solidFill>
                  <a:latin typeface="Arial" charset="0"/>
                </a:defRPr>
              </a:lvl6pPr>
              <a:lvl7pPr marL="2971800" indent="-228600" defTabSz="5121275" eaLnBrk="0" fontAlgn="base" hangingPunct="0">
                <a:spcBef>
                  <a:spcPct val="0"/>
                </a:spcBef>
                <a:spcAft>
                  <a:spcPct val="0"/>
                </a:spcAft>
                <a:defRPr sz="8000">
                  <a:solidFill>
                    <a:schemeClr val="tx1"/>
                  </a:solidFill>
                  <a:latin typeface="Arial" charset="0"/>
                </a:defRPr>
              </a:lvl7pPr>
              <a:lvl8pPr marL="3429000" indent="-228600" defTabSz="5121275" eaLnBrk="0" fontAlgn="base" hangingPunct="0">
                <a:spcBef>
                  <a:spcPct val="0"/>
                </a:spcBef>
                <a:spcAft>
                  <a:spcPct val="0"/>
                </a:spcAft>
                <a:defRPr sz="8000">
                  <a:solidFill>
                    <a:schemeClr val="tx1"/>
                  </a:solidFill>
                  <a:latin typeface="Arial" charset="0"/>
                </a:defRPr>
              </a:lvl8pPr>
              <a:lvl9pPr marL="3886200" indent="-228600" defTabSz="5121275" eaLnBrk="0" fontAlgn="base" hangingPunct="0">
                <a:spcBef>
                  <a:spcPct val="0"/>
                </a:spcBef>
                <a:spcAft>
                  <a:spcPct val="0"/>
                </a:spcAft>
                <a:defRPr sz="8000">
                  <a:solidFill>
                    <a:schemeClr val="tx1"/>
                  </a:solidFill>
                  <a:latin typeface="Arial" charset="0"/>
                </a:defRPr>
              </a:lvl9pPr>
            </a:lstStyle>
            <a:p>
              <a:pPr algn="just" eaLnBrk="1" hangingPunct="1">
                <a:lnSpc>
                  <a:spcPct val="160000"/>
                </a:lnSpc>
                <a:buBlip>
                  <a:blip r:embed="rId5"/>
                </a:buBlip>
                <a:defRPr/>
              </a:pPr>
              <a:r>
                <a:rPr lang="en-US" sz="1800" dirty="0">
                  <a:ea typeface="SimSun" panose="02010600030101010101" pitchFamily="2" charset="-122"/>
                </a:rPr>
                <a:t>Circuit Tutor has been used to date by over 9000 students (active users) in 249 distinct class sections taught by 67 distinct instructors at 16 different colleges &amp; universities of diverse types (five minority-serving) and has been shown to be widely effective</a:t>
              </a:r>
            </a:p>
            <a:p>
              <a:pPr algn="just" eaLnBrk="1" hangingPunct="1">
                <a:lnSpc>
                  <a:spcPct val="160000"/>
                </a:lnSpc>
                <a:buBlip>
                  <a:blip r:embed="rId5"/>
                </a:buBlip>
                <a:defRPr/>
              </a:pPr>
              <a:r>
                <a:rPr lang="en-US" sz="1800" dirty="0"/>
                <a:t>Seven controlled evaluations (6/7 randomized) of 10 different modules showed statistically significant effect sizes of 1.21, 0.41, 0.97, 0.72, 0.54, and 0.64 std. deviations (Cohen </a:t>
              </a:r>
              <a:r>
                <a:rPr lang="en-US" sz="1800" i="1" dirty="0"/>
                <a:t>d</a:t>
              </a:r>
              <a:r>
                <a:rPr lang="en-US" sz="1800" dirty="0"/>
                <a:t>-values) and five (non-cross-contaminated) cases with no significant difference, compared to paper HW or the commercial WileyPLUS system</a:t>
              </a:r>
            </a:p>
            <a:p>
              <a:pPr algn="just" eaLnBrk="1" hangingPunct="1">
                <a:lnSpc>
                  <a:spcPct val="160000"/>
                </a:lnSpc>
                <a:buBlip>
                  <a:blip r:embed="rId5"/>
                </a:buBlip>
                <a:defRPr/>
              </a:pPr>
              <a:r>
                <a:rPr lang="en-US" sz="1800" dirty="0"/>
                <a:t>Comprehensive independent evaluation showed high opinions of both students and instructors (86% of latter would recommend adoption) and ranked popularity of features</a:t>
              </a:r>
            </a:p>
            <a:p>
              <a:pPr algn="just" eaLnBrk="1" hangingPunct="1">
                <a:lnSpc>
                  <a:spcPct val="160000"/>
                </a:lnSpc>
                <a:buBlip>
                  <a:blip r:embed="rId5"/>
                </a:buBlip>
                <a:defRPr/>
              </a:pPr>
              <a:r>
                <a:rPr lang="en-US" sz="1800" dirty="0"/>
                <a:t>Student survey results showed very strong preferences for Circuit Tutor over paper HW or two different commercial answer-based systems (WileyPLUS, Pearson Mastering), e.g., 86%-9%, </a:t>
              </a:r>
              <a:br>
                <a:rPr lang="en-US" sz="1800" dirty="0"/>
              </a:br>
              <a:r>
                <a:rPr lang="en-US" sz="1800" dirty="0"/>
                <a:t>84%-11%, 68%-23%, 69%-12%, or </a:t>
              </a:r>
              <a:r>
                <a:rPr lang="en-US" sz="1800" i="1" dirty="0"/>
                <a:t>d</a:t>
              </a:r>
              <a:r>
                <a:rPr lang="en-US" sz="1800" dirty="0"/>
                <a:t> = 0.91, </a:t>
              </a:r>
              <a:r>
                <a:rPr lang="en-US" sz="1800" i="1" dirty="0"/>
                <a:t>d</a:t>
              </a:r>
              <a:r>
                <a:rPr lang="en-US" sz="1800" dirty="0"/>
                <a:t> = 2.07, </a:t>
              </a:r>
              <a:r>
                <a:rPr lang="en-US" sz="1800" i="1" dirty="0"/>
                <a:t>d</a:t>
              </a:r>
              <a:r>
                <a:rPr lang="en-US" sz="1800" dirty="0"/>
                <a:t> = 1.01)</a:t>
              </a:r>
            </a:p>
            <a:p>
              <a:pPr algn="just" eaLnBrk="1" hangingPunct="1">
                <a:lnSpc>
                  <a:spcPct val="160000"/>
                </a:lnSpc>
                <a:buBlip>
                  <a:blip r:embed="rId5"/>
                </a:buBlip>
                <a:defRPr/>
              </a:pPr>
              <a:r>
                <a:rPr lang="en-US" sz="1800" dirty="0"/>
                <a:t>Pedagogical innovations include color-coded nodes and meshes, and conceptual emphasis</a:t>
              </a:r>
            </a:p>
            <a:p>
              <a:pPr algn="just" eaLnBrk="1" hangingPunct="1">
                <a:lnSpc>
                  <a:spcPct val="160000"/>
                </a:lnSpc>
                <a:buBlip>
                  <a:blip r:embed="rId5"/>
                </a:buBlip>
                <a:defRPr/>
              </a:pPr>
              <a:r>
                <a:rPr lang="en-US" sz="1800" dirty="0"/>
                <a:t>Student support features include 83 YouTube videos covering all problem types, introductory multiple-choice tutorials (new or custom ones can be created directly from a specially-formatted Word document), and auto-generated transcripts of student work to use in reviewing</a:t>
              </a:r>
            </a:p>
            <a:p>
              <a:pPr algn="just" eaLnBrk="1" hangingPunct="1">
                <a:lnSpc>
                  <a:spcPct val="160000"/>
                </a:lnSpc>
                <a:buBlip>
                  <a:blip r:embed="rId5"/>
                </a:buBlip>
                <a:defRPr/>
              </a:pPr>
              <a:r>
                <a:rPr lang="en-US" sz="1800" dirty="0"/>
                <a:t>Topical coverage now includes 23 games covering most major course topics, now including first and second-order transient problems; additional ones in development</a:t>
              </a:r>
              <a:endParaRPr lang="en-US" altLang="en-US" sz="1800" dirty="0"/>
            </a:p>
          </p:txBody>
        </p:sp>
      </p:grpSp>
      <p:sp>
        <p:nvSpPr>
          <p:cNvPr id="2076" name="AutoShape 90" descr="https://www.asee.org/images/asee_main/asee_logo4.png">
            <a:extLst>
              <a:ext uri="{FF2B5EF4-FFF2-40B4-BE49-F238E27FC236}">
                <a16:creationId xmlns:a16="http://schemas.microsoft.com/office/drawing/2014/main" id="{0E4D382D-820D-F562-C4E5-5EFB782184E3}"/>
              </a:ext>
            </a:extLst>
          </p:cNvPr>
          <p:cNvSpPr>
            <a:spLocks noChangeAspect="1" noChangeArrowheads="1"/>
          </p:cNvSpPr>
          <p:nvPr/>
        </p:nvSpPr>
        <p:spPr bwMode="auto">
          <a:xfrm>
            <a:off x="41611550" y="1552575"/>
            <a:ext cx="373063"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endParaRPr lang="en-US" altLang="en-US" dirty="0"/>
          </a:p>
        </p:txBody>
      </p:sp>
      <p:pic>
        <p:nvPicPr>
          <p:cNvPr id="2077" name="Picture 4">
            <a:extLst>
              <a:ext uri="{FF2B5EF4-FFF2-40B4-BE49-F238E27FC236}">
                <a16:creationId xmlns:a16="http://schemas.microsoft.com/office/drawing/2014/main" id="{4286DA77-564F-DEB2-A384-39474C4AA578}"/>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0670163" y="1017588"/>
            <a:ext cx="262890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 name="Rectangle 83">
            <a:extLst>
              <a:ext uri="{FF2B5EF4-FFF2-40B4-BE49-F238E27FC236}">
                <a16:creationId xmlns:a16="http://schemas.microsoft.com/office/drawing/2014/main" id="{F7931FCC-C91E-3E83-F794-C756A4D24FE0}"/>
              </a:ext>
            </a:extLst>
          </p:cNvPr>
          <p:cNvSpPr>
            <a:spLocks noChangeArrowheads="1"/>
          </p:cNvSpPr>
          <p:nvPr/>
        </p:nvSpPr>
        <p:spPr bwMode="auto">
          <a:xfrm>
            <a:off x="9507538" y="27274838"/>
            <a:ext cx="50690462"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endParaRPr lang="en-US" altLang="en-US" dirty="0"/>
          </a:p>
        </p:txBody>
      </p:sp>
      <p:sp>
        <p:nvSpPr>
          <p:cNvPr id="2079" name="Rectangle 85">
            <a:extLst>
              <a:ext uri="{FF2B5EF4-FFF2-40B4-BE49-F238E27FC236}">
                <a16:creationId xmlns:a16="http://schemas.microsoft.com/office/drawing/2014/main" id="{6CFFBA15-093E-E99A-3035-0DDBA1873174}"/>
              </a:ext>
            </a:extLst>
          </p:cNvPr>
          <p:cNvSpPr>
            <a:spLocks noChangeArrowheads="1"/>
          </p:cNvSpPr>
          <p:nvPr/>
        </p:nvSpPr>
        <p:spPr bwMode="auto">
          <a:xfrm>
            <a:off x="17630775" y="27281188"/>
            <a:ext cx="41148000"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endParaRPr lang="en-US" altLang="en-US" dirty="0"/>
          </a:p>
        </p:txBody>
      </p:sp>
      <p:grpSp>
        <p:nvGrpSpPr>
          <p:cNvPr id="16" name="Group 15">
            <a:extLst>
              <a:ext uri="{FF2B5EF4-FFF2-40B4-BE49-F238E27FC236}">
                <a16:creationId xmlns:a16="http://schemas.microsoft.com/office/drawing/2014/main" id="{1AE6BF12-28C2-DE45-37B1-96F487DD23CA}"/>
              </a:ext>
            </a:extLst>
          </p:cNvPr>
          <p:cNvGrpSpPr/>
          <p:nvPr/>
        </p:nvGrpSpPr>
        <p:grpSpPr>
          <a:xfrm>
            <a:off x="30270450" y="27576912"/>
            <a:ext cx="13189951" cy="1833563"/>
            <a:chOff x="30270450" y="27576912"/>
            <a:chExt cx="13189951" cy="1833563"/>
          </a:xfrm>
        </p:grpSpPr>
        <p:sp>
          <p:nvSpPr>
            <p:cNvPr id="2110" name="Text Box 30">
              <a:extLst>
                <a:ext uri="{FF2B5EF4-FFF2-40B4-BE49-F238E27FC236}">
                  <a16:creationId xmlns:a16="http://schemas.microsoft.com/office/drawing/2014/main" id="{E3FC10AF-6236-9DCC-A15B-67EFFFD0FD5E}"/>
                </a:ext>
              </a:extLst>
            </p:cNvPr>
            <p:cNvSpPr txBox="1">
              <a:spLocks noChangeArrowheads="1"/>
            </p:cNvSpPr>
            <p:nvPr/>
          </p:nvSpPr>
          <p:spPr bwMode="auto">
            <a:xfrm>
              <a:off x="30436075" y="27576912"/>
              <a:ext cx="12801868" cy="458732"/>
            </a:xfrm>
            <a:prstGeom prst="rect">
              <a:avLst/>
            </a:prstGeom>
            <a:gradFill rotWithShape="1">
              <a:gsLst>
                <a:gs pos="0">
                  <a:srgbClr val="A50021"/>
                </a:gs>
                <a:gs pos="100000">
                  <a:srgbClr val="4C000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017" tIns="44508" rIns="89017" bIns="44508">
              <a:spAutoFit/>
            </a:bodyPr>
            <a:lstStyle>
              <a:lvl1pPr defTabSz="890588">
                <a:defRPr sz="8000">
                  <a:solidFill>
                    <a:schemeClr val="tx1"/>
                  </a:solidFill>
                  <a:latin typeface="Arial" panose="020B0604020202020204" pitchFamily="34" charset="0"/>
                </a:defRPr>
              </a:lvl1pPr>
              <a:lvl2pPr marL="742950" indent="-285750" defTabSz="890588">
                <a:defRPr sz="8000">
                  <a:solidFill>
                    <a:schemeClr val="tx1"/>
                  </a:solidFill>
                  <a:latin typeface="Arial" panose="020B0604020202020204" pitchFamily="34" charset="0"/>
                </a:defRPr>
              </a:lvl2pPr>
              <a:lvl3pPr marL="1143000" indent="-228600" defTabSz="890588">
                <a:defRPr sz="8000">
                  <a:solidFill>
                    <a:schemeClr val="tx1"/>
                  </a:solidFill>
                  <a:latin typeface="Arial" panose="020B0604020202020204" pitchFamily="34" charset="0"/>
                </a:defRPr>
              </a:lvl3pPr>
              <a:lvl4pPr marL="1600200" indent="-228600" defTabSz="890588">
                <a:defRPr sz="8000">
                  <a:solidFill>
                    <a:schemeClr val="tx1"/>
                  </a:solidFill>
                  <a:latin typeface="Arial" panose="020B0604020202020204" pitchFamily="34" charset="0"/>
                </a:defRPr>
              </a:lvl4pPr>
              <a:lvl5pPr marL="2057400" indent="-228600" defTabSz="890588">
                <a:defRPr sz="8000">
                  <a:solidFill>
                    <a:schemeClr val="tx1"/>
                  </a:solidFill>
                  <a:latin typeface="Arial" panose="020B0604020202020204" pitchFamily="34" charset="0"/>
                </a:defRPr>
              </a:lvl5pPr>
              <a:lvl6pPr marL="2514600" indent="-228600" defTabSz="890588" eaLnBrk="0" fontAlgn="base" hangingPunct="0">
                <a:spcBef>
                  <a:spcPct val="0"/>
                </a:spcBef>
                <a:spcAft>
                  <a:spcPct val="0"/>
                </a:spcAft>
                <a:defRPr sz="8000">
                  <a:solidFill>
                    <a:schemeClr val="tx1"/>
                  </a:solidFill>
                  <a:latin typeface="Arial" panose="020B0604020202020204" pitchFamily="34" charset="0"/>
                </a:defRPr>
              </a:lvl6pPr>
              <a:lvl7pPr marL="2971800" indent="-228600" defTabSz="890588" eaLnBrk="0" fontAlgn="base" hangingPunct="0">
                <a:spcBef>
                  <a:spcPct val="0"/>
                </a:spcBef>
                <a:spcAft>
                  <a:spcPct val="0"/>
                </a:spcAft>
                <a:defRPr sz="8000">
                  <a:solidFill>
                    <a:schemeClr val="tx1"/>
                  </a:solidFill>
                  <a:latin typeface="Arial" panose="020B0604020202020204" pitchFamily="34" charset="0"/>
                </a:defRPr>
              </a:lvl7pPr>
              <a:lvl8pPr marL="3429000" indent="-228600" defTabSz="890588" eaLnBrk="0" fontAlgn="base" hangingPunct="0">
                <a:spcBef>
                  <a:spcPct val="0"/>
                </a:spcBef>
                <a:spcAft>
                  <a:spcPct val="0"/>
                </a:spcAft>
                <a:defRPr sz="8000">
                  <a:solidFill>
                    <a:schemeClr val="tx1"/>
                  </a:solidFill>
                  <a:latin typeface="Arial" panose="020B0604020202020204" pitchFamily="34" charset="0"/>
                </a:defRPr>
              </a:lvl8pPr>
              <a:lvl9pPr marL="3886200" indent="-228600" defTabSz="890588" eaLnBrk="0" fontAlgn="base" hangingPunct="0">
                <a:spcBef>
                  <a:spcPct val="0"/>
                </a:spcBef>
                <a:spcAft>
                  <a:spcPct val="0"/>
                </a:spcAft>
                <a:defRPr sz="8000">
                  <a:solidFill>
                    <a:schemeClr val="tx1"/>
                  </a:solidFill>
                  <a:latin typeface="Arial" panose="020B0604020202020204" pitchFamily="34" charset="0"/>
                </a:defRPr>
              </a:lvl9pPr>
            </a:lstStyle>
            <a:p>
              <a:pPr algn="ctr" eaLnBrk="1" hangingPunct="1">
                <a:spcBef>
                  <a:spcPct val="50000"/>
                </a:spcBef>
              </a:pPr>
              <a:r>
                <a:rPr lang="en-US" altLang="ja-JP" sz="2400" b="1" dirty="0">
                  <a:solidFill>
                    <a:schemeClr val="bg1"/>
                  </a:solidFill>
                  <a:ea typeface="ＭＳ Ｐゴシック" panose="020B0600070205080204" pitchFamily="34" charset="-128"/>
                </a:rPr>
                <a:t>References</a:t>
              </a:r>
            </a:p>
          </p:txBody>
        </p:sp>
        <p:sp>
          <p:nvSpPr>
            <p:cNvPr id="4" name="Rectangle 31">
              <a:extLst>
                <a:ext uri="{FF2B5EF4-FFF2-40B4-BE49-F238E27FC236}">
                  <a16:creationId xmlns:a16="http://schemas.microsoft.com/office/drawing/2014/main" id="{689F4513-6596-DA65-0797-0AD452307E17}"/>
                </a:ext>
              </a:extLst>
            </p:cNvPr>
            <p:cNvSpPr>
              <a:spLocks noChangeArrowheads="1"/>
            </p:cNvSpPr>
            <p:nvPr/>
          </p:nvSpPr>
          <p:spPr bwMode="auto">
            <a:xfrm>
              <a:off x="30270450" y="28026087"/>
              <a:ext cx="13189951" cy="1384388"/>
            </a:xfrm>
            <a:prstGeom prst="rect">
              <a:avLst/>
            </a:prstGeom>
            <a:noFill/>
            <a:ln>
              <a:noFill/>
            </a:ln>
            <a:effectLst/>
          </p:spPr>
          <p:txBody>
            <a:bodyPr lIns="182880" tIns="91440" rIns="182880" bIns="182880" anchor="ctr">
              <a:spAutoFit/>
            </a:bodyPr>
            <a:lstStyle>
              <a:lvl1pPr marL="342900" indent="-342900">
                <a:defRPr sz="8000">
                  <a:solidFill>
                    <a:schemeClr val="tx1"/>
                  </a:solidFill>
                  <a:latin typeface="Arial" panose="020B0604020202020204" pitchFamily="34" charset="0"/>
                </a:defRPr>
              </a:lvl1pPr>
              <a:lvl2pPr marL="742950" indent="-285750">
                <a:defRPr sz="8000">
                  <a:solidFill>
                    <a:schemeClr val="tx1"/>
                  </a:solidFill>
                  <a:latin typeface="Arial" panose="020B0604020202020204" pitchFamily="34" charset="0"/>
                </a:defRPr>
              </a:lvl2pPr>
              <a:lvl3pPr marL="1143000" indent="-228600">
                <a:defRPr sz="8000">
                  <a:solidFill>
                    <a:schemeClr val="tx1"/>
                  </a:solidFill>
                  <a:latin typeface="Arial" panose="020B0604020202020204" pitchFamily="34" charset="0"/>
                </a:defRPr>
              </a:lvl3pPr>
              <a:lvl4pPr marL="1600200" indent="-228600">
                <a:defRPr sz="8000">
                  <a:solidFill>
                    <a:schemeClr val="tx1"/>
                  </a:solidFill>
                  <a:latin typeface="Arial" panose="020B0604020202020204" pitchFamily="34" charset="0"/>
                </a:defRPr>
              </a:lvl4pPr>
              <a:lvl5pPr marL="2057400" indent="-228600">
                <a:defRPr sz="8000">
                  <a:solidFill>
                    <a:schemeClr val="tx1"/>
                  </a:solidFill>
                  <a:latin typeface="Arial" panose="020B0604020202020204" pitchFamily="34" charset="0"/>
                </a:defRPr>
              </a:lvl5pPr>
              <a:lvl6pPr marL="2514600" indent="-228600" eaLnBrk="0" fontAlgn="base" hangingPunct="0">
                <a:spcBef>
                  <a:spcPct val="0"/>
                </a:spcBef>
                <a:spcAft>
                  <a:spcPct val="0"/>
                </a:spcAft>
                <a:defRPr sz="8000">
                  <a:solidFill>
                    <a:schemeClr val="tx1"/>
                  </a:solidFill>
                  <a:latin typeface="Arial" panose="020B0604020202020204" pitchFamily="34" charset="0"/>
                </a:defRPr>
              </a:lvl6pPr>
              <a:lvl7pPr marL="2971800" indent="-228600" eaLnBrk="0" fontAlgn="base" hangingPunct="0">
                <a:spcBef>
                  <a:spcPct val="0"/>
                </a:spcBef>
                <a:spcAft>
                  <a:spcPct val="0"/>
                </a:spcAft>
                <a:defRPr sz="8000">
                  <a:solidFill>
                    <a:schemeClr val="tx1"/>
                  </a:solidFill>
                  <a:latin typeface="Arial" panose="020B0604020202020204" pitchFamily="34" charset="0"/>
                </a:defRPr>
              </a:lvl7pPr>
              <a:lvl8pPr marL="3429000" indent="-228600" eaLnBrk="0" fontAlgn="base" hangingPunct="0">
                <a:spcBef>
                  <a:spcPct val="0"/>
                </a:spcBef>
                <a:spcAft>
                  <a:spcPct val="0"/>
                </a:spcAft>
                <a:defRPr sz="8000">
                  <a:solidFill>
                    <a:schemeClr val="tx1"/>
                  </a:solidFill>
                  <a:latin typeface="Arial" panose="020B0604020202020204" pitchFamily="34" charset="0"/>
                </a:defRPr>
              </a:lvl8pPr>
              <a:lvl9pPr marL="3886200" indent="-228600" eaLnBrk="0" fontAlgn="base" hangingPunct="0">
                <a:spcBef>
                  <a:spcPct val="0"/>
                </a:spcBef>
                <a:spcAft>
                  <a:spcPct val="0"/>
                </a:spcAft>
                <a:defRPr sz="8000">
                  <a:solidFill>
                    <a:schemeClr val="tx1"/>
                  </a:solidFill>
                  <a:latin typeface="Arial" panose="020B0604020202020204" pitchFamily="34" charset="0"/>
                </a:defRPr>
              </a:lvl9pPr>
            </a:lstStyle>
            <a:p>
              <a:pPr eaLnBrk="1" hangingPunct="1">
                <a:buFontTx/>
                <a:buAutoNum type="arabicPeriod"/>
                <a:defRPr/>
              </a:pPr>
              <a:r>
                <a:rPr lang="en-US" sz="1800" dirty="0">
                  <a:latin typeface="+mn-lt"/>
                  <a:ea typeface="SimSun" panose="02010600030101010101" pitchFamily="2" charset="-122"/>
                </a:rPr>
                <a:t>T. J. Reagan, S. Claussen, and E. Lyne, “Systematic review of rigorous research in teaching introductory circuits,” in </a:t>
              </a:r>
              <a:r>
                <a:rPr lang="en-US" sz="1800" i="1" dirty="0">
                  <a:latin typeface="+mn-lt"/>
                  <a:ea typeface="SimSun" panose="02010600030101010101" pitchFamily="2" charset="-122"/>
                </a:rPr>
                <a:t>ASEE Virt. Annu. Conf. &amp; Exposit.</a:t>
              </a:r>
              <a:r>
                <a:rPr lang="en-US" sz="1800" dirty="0">
                  <a:latin typeface="+mn-lt"/>
                  <a:ea typeface="SimSun" panose="02010600030101010101" pitchFamily="2" charset="-122"/>
                </a:rPr>
                <a:t>, 2020, pp. DOI 10.18260/1-2--35265.  </a:t>
              </a:r>
            </a:p>
            <a:p>
              <a:pPr eaLnBrk="1" hangingPunct="1">
                <a:buFontTx/>
                <a:buAutoNum type="arabicPeriod"/>
                <a:defRPr/>
              </a:pPr>
              <a:r>
                <a:rPr lang="en-US" sz="1800" dirty="0">
                  <a:effectLst/>
                  <a:latin typeface="+mn-lt"/>
                  <a:ea typeface="SimSun" panose="02010600030101010101" pitchFamily="2" charset="-122"/>
                </a:rPr>
                <a:t>K. VanLehn, “The relative effectiveness of human tutoring, intelligent tutoring systems, and other tutoring systems,” </a:t>
              </a:r>
              <a:r>
                <a:rPr lang="en-US" sz="1800" i="1" dirty="0">
                  <a:effectLst/>
                  <a:latin typeface="+mn-lt"/>
                  <a:ea typeface="SimSun" panose="02010600030101010101" pitchFamily="2" charset="-122"/>
                </a:rPr>
                <a:t>Educat. Psychologist</a:t>
              </a:r>
              <a:r>
                <a:rPr lang="en-US" sz="1800" dirty="0">
                  <a:effectLst/>
                  <a:latin typeface="+mn-lt"/>
                  <a:ea typeface="SimSun" panose="02010600030101010101" pitchFamily="2" charset="-122"/>
                </a:rPr>
                <a:t>, vol. 46, pp. 197-221, 2011.</a:t>
              </a:r>
              <a:endParaRPr lang="en-US" altLang="en-US" sz="1800" dirty="0">
                <a:latin typeface="+mn-lt"/>
              </a:endParaRPr>
            </a:p>
          </p:txBody>
        </p:sp>
      </p:grpSp>
      <p:pic>
        <p:nvPicPr>
          <p:cNvPr id="2090" name="Picture 5">
            <a:extLst>
              <a:ext uri="{FF2B5EF4-FFF2-40B4-BE49-F238E27FC236}">
                <a16:creationId xmlns:a16="http://schemas.microsoft.com/office/drawing/2014/main" id="{15F48599-5968-DD6E-91E4-2D4F2EBB5BE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01938" y="2363788"/>
            <a:ext cx="1792287" cy="168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6">
            <a:extLst>
              <a:ext uri="{FF2B5EF4-FFF2-40B4-BE49-F238E27FC236}">
                <a16:creationId xmlns:a16="http://schemas.microsoft.com/office/drawing/2014/main" id="{2448194B-9C91-901A-8509-A4BE3C8D096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l="8702" t="7437" r="7785" b="5763"/>
          <a:stretch>
            <a:fillRect/>
          </a:stretch>
        </p:blipFill>
        <p:spPr bwMode="auto">
          <a:xfrm>
            <a:off x="2898775" y="882650"/>
            <a:ext cx="1663700" cy="118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2" name="Picture 7">
            <a:extLst>
              <a:ext uri="{FF2B5EF4-FFF2-40B4-BE49-F238E27FC236}">
                <a16:creationId xmlns:a16="http://schemas.microsoft.com/office/drawing/2014/main" id="{22C81BE3-CA87-0E5E-F326-F555204179C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92088" y="2595563"/>
            <a:ext cx="2395537"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 13">
            <a:extLst>
              <a:ext uri="{FF2B5EF4-FFF2-40B4-BE49-F238E27FC236}">
                <a16:creationId xmlns:a16="http://schemas.microsoft.com/office/drawing/2014/main" id="{474C9032-B2C9-2056-AE82-2A20EE8AC252}"/>
              </a:ext>
            </a:extLst>
          </p:cNvPr>
          <p:cNvGrpSpPr/>
          <p:nvPr/>
        </p:nvGrpSpPr>
        <p:grpSpPr>
          <a:xfrm>
            <a:off x="18253523" y="4746736"/>
            <a:ext cx="7669173" cy="7717039"/>
            <a:chOff x="17837883" y="4663608"/>
            <a:chExt cx="7669173" cy="7717039"/>
          </a:xfrm>
        </p:grpSpPr>
        <p:sp>
          <p:nvSpPr>
            <p:cNvPr id="2107" name="Rectangle 328">
              <a:extLst>
                <a:ext uri="{FF2B5EF4-FFF2-40B4-BE49-F238E27FC236}">
                  <a16:creationId xmlns:a16="http://schemas.microsoft.com/office/drawing/2014/main" id="{7954DEE5-8A0C-5D03-1528-76A326DE324F}"/>
                </a:ext>
              </a:extLst>
            </p:cNvPr>
            <p:cNvSpPr>
              <a:spLocks noChangeArrowheads="1"/>
            </p:cNvSpPr>
            <p:nvPr/>
          </p:nvSpPr>
          <p:spPr bwMode="auto">
            <a:xfrm>
              <a:off x="17837883" y="4663608"/>
              <a:ext cx="7648421" cy="400196"/>
            </a:xfrm>
            <a:prstGeom prst="rect">
              <a:avLst/>
            </a:prstGeom>
            <a:gradFill rotWithShape="1">
              <a:gsLst>
                <a:gs pos="0">
                  <a:srgbClr val="FF9933"/>
                </a:gs>
                <a:gs pos="100000">
                  <a:srgbClr val="A50021"/>
                </a:gs>
              </a:gsLst>
              <a:lin ang="5400000" scaled="1"/>
            </a:gradFill>
            <a:ln w="9525">
              <a:solidFill>
                <a:srgbClr val="A5002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30571" tIns="65285" rIns="130571" bIns="65285" anchor="ctr"/>
            <a:lstStyle>
              <a:lvl1pPr defTabSz="6269038">
                <a:defRPr sz="8000">
                  <a:solidFill>
                    <a:schemeClr val="tx1"/>
                  </a:solidFill>
                  <a:latin typeface="Arial" panose="020B0604020202020204" pitchFamily="34" charset="0"/>
                </a:defRPr>
              </a:lvl1pPr>
              <a:lvl2pPr marL="742950" indent="-285750" defTabSz="6269038">
                <a:defRPr sz="8000">
                  <a:solidFill>
                    <a:schemeClr val="tx1"/>
                  </a:solidFill>
                  <a:latin typeface="Arial" panose="020B0604020202020204" pitchFamily="34" charset="0"/>
                </a:defRPr>
              </a:lvl2pPr>
              <a:lvl3pPr marL="1143000" indent="-228600" defTabSz="6269038">
                <a:defRPr sz="8000">
                  <a:solidFill>
                    <a:schemeClr val="tx1"/>
                  </a:solidFill>
                  <a:latin typeface="Arial" panose="020B0604020202020204" pitchFamily="34" charset="0"/>
                </a:defRPr>
              </a:lvl3pPr>
              <a:lvl4pPr marL="1600200" indent="-228600" defTabSz="6269038">
                <a:defRPr sz="8000">
                  <a:solidFill>
                    <a:schemeClr val="tx1"/>
                  </a:solidFill>
                  <a:latin typeface="Arial" panose="020B0604020202020204" pitchFamily="34" charset="0"/>
                </a:defRPr>
              </a:lvl4pPr>
              <a:lvl5pPr marL="2057400" indent="-228600" defTabSz="6269038">
                <a:defRPr sz="8000">
                  <a:solidFill>
                    <a:schemeClr val="tx1"/>
                  </a:solidFill>
                  <a:latin typeface="Arial" panose="020B0604020202020204" pitchFamily="34" charset="0"/>
                </a:defRPr>
              </a:lvl5pPr>
              <a:lvl6pPr marL="2514600" indent="-228600" defTabSz="6269038" eaLnBrk="0" fontAlgn="base" hangingPunct="0">
                <a:spcBef>
                  <a:spcPct val="0"/>
                </a:spcBef>
                <a:spcAft>
                  <a:spcPct val="0"/>
                </a:spcAft>
                <a:defRPr sz="8000">
                  <a:solidFill>
                    <a:schemeClr val="tx1"/>
                  </a:solidFill>
                  <a:latin typeface="Arial" panose="020B0604020202020204" pitchFamily="34" charset="0"/>
                </a:defRPr>
              </a:lvl6pPr>
              <a:lvl7pPr marL="2971800" indent="-228600" defTabSz="6269038" eaLnBrk="0" fontAlgn="base" hangingPunct="0">
                <a:spcBef>
                  <a:spcPct val="0"/>
                </a:spcBef>
                <a:spcAft>
                  <a:spcPct val="0"/>
                </a:spcAft>
                <a:defRPr sz="8000">
                  <a:solidFill>
                    <a:schemeClr val="tx1"/>
                  </a:solidFill>
                  <a:latin typeface="Arial" panose="020B0604020202020204" pitchFamily="34" charset="0"/>
                </a:defRPr>
              </a:lvl7pPr>
              <a:lvl8pPr marL="3429000" indent="-228600" defTabSz="6269038" eaLnBrk="0" fontAlgn="base" hangingPunct="0">
                <a:spcBef>
                  <a:spcPct val="0"/>
                </a:spcBef>
                <a:spcAft>
                  <a:spcPct val="0"/>
                </a:spcAft>
                <a:defRPr sz="8000">
                  <a:solidFill>
                    <a:schemeClr val="tx1"/>
                  </a:solidFill>
                  <a:latin typeface="Arial" panose="020B0604020202020204" pitchFamily="34" charset="0"/>
                </a:defRPr>
              </a:lvl8pPr>
              <a:lvl9pPr marL="3886200" indent="-228600" defTabSz="6269038" eaLnBrk="0" fontAlgn="base" hangingPunct="0">
                <a:spcBef>
                  <a:spcPct val="0"/>
                </a:spcBef>
                <a:spcAft>
                  <a:spcPct val="0"/>
                </a:spcAft>
                <a:defRPr sz="8000">
                  <a:solidFill>
                    <a:schemeClr val="tx1"/>
                  </a:solidFill>
                  <a:latin typeface="Arial" panose="020B0604020202020204" pitchFamily="34" charset="0"/>
                </a:defRPr>
              </a:lvl9pPr>
            </a:lstStyle>
            <a:p>
              <a:pPr algn="ctr" eaLnBrk="1" hangingPunct="1"/>
              <a:r>
                <a:rPr lang="en-US" altLang="en-US" sz="2000" b="1" dirty="0"/>
                <a:t>Example of a First-Order Transient Problem</a:t>
              </a:r>
            </a:p>
          </p:txBody>
        </p:sp>
        <p:pic>
          <p:nvPicPr>
            <p:cNvPr id="2131" name="Picture 1" descr="Diagram&#10;&#10;Description automatically generated">
              <a:extLst>
                <a:ext uri="{FF2B5EF4-FFF2-40B4-BE49-F238E27FC236}">
                  <a16:creationId xmlns:a16="http://schemas.microsoft.com/office/drawing/2014/main" id="{469DD06C-B3F3-28CC-BDCD-5B447D44AB69}"/>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7858634" y="5063804"/>
              <a:ext cx="7648422" cy="731684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BF34364F-9E79-2359-FD29-B7144820E8D7}"/>
              </a:ext>
            </a:extLst>
          </p:cNvPr>
          <p:cNvGrpSpPr/>
          <p:nvPr/>
        </p:nvGrpSpPr>
        <p:grpSpPr>
          <a:xfrm>
            <a:off x="14899049" y="12935815"/>
            <a:ext cx="6362241" cy="10637982"/>
            <a:chOff x="14400281" y="12973915"/>
            <a:chExt cx="6362241" cy="10637982"/>
          </a:xfrm>
        </p:grpSpPr>
        <p:sp>
          <p:nvSpPr>
            <p:cNvPr id="2130" name="Rectangle 1299">
              <a:extLst>
                <a:ext uri="{FF2B5EF4-FFF2-40B4-BE49-F238E27FC236}">
                  <a16:creationId xmlns:a16="http://schemas.microsoft.com/office/drawing/2014/main" id="{6549DA70-5F6A-9F73-FC5E-3853CAB9ABAE}"/>
                </a:ext>
              </a:extLst>
            </p:cNvPr>
            <p:cNvSpPr>
              <a:spLocks noChangeArrowheads="1"/>
            </p:cNvSpPr>
            <p:nvPr/>
          </p:nvSpPr>
          <p:spPr bwMode="auto">
            <a:xfrm>
              <a:off x="14400281" y="12973915"/>
              <a:ext cx="6362241" cy="411503"/>
            </a:xfrm>
            <a:prstGeom prst="rect">
              <a:avLst/>
            </a:prstGeom>
            <a:gradFill rotWithShape="1">
              <a:gsLst>
                <a:gs pos="0">
                  <a:srgbClr val="FF9933"/>
                </a:gs>
                <a:gs pos="100000">
                  <a:srgbClr val="A50021"/>
                </a:gs>
              </a:gsLst>
              <a:lin ang="5400000" scaled="1"/>
            </a:gradFill>
            <a:ln w="9525">
              <a:solidFill>
                <a:srgbClr val="A5002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30571" tIns="65285" rIns="130571" bIns="65285" anchor="ctr"/>
            <a:lstStyle>
              <a:lvl1pPr defTabSz="6269038">
                <a:defRPr sz="8000">
                  <a:solidFill>
                    <a:schemeClr val="tx1"/>
                  </a:solidFill>
                  <a:latin typeface="Arial" panose="020B0604020202020204" pitchFamily="34" charset="0"/>
                </a:defRPr>
              </a:lvl1pPr>
              <a:lvl2pPr marL="742950" indent="-285750" defTabSz="6269038">
                <a:defRPr sz="8000">
                  <a:solidFill>
                    <a:schemeClr val="tx1"/>
                  </a:solidFill>
                  <a:latin typeface="Arial" panose="020B0604020202020204" pitchFamily="34" charset="0"/>
                </a:defRPr>
              </a:lvl2pPr>
              <a:lvl3pPr marL="1143000" indent="-228600" defTabSz="6269038">
                <a:defRPr sz="8000">
                  <a:solidFill>
                    <a:schemeClr val="tx1"/>
                  </a:solidFill>
                  <a:latin typeface="Arial" panose="020B0604020202020204" pitchFamily="34" charset="0"/>
                </a:defRPr>
              </a:lvl3pPr>
              <a:lvl4pPr marL="1600200" indent="-228600" defTabSz="6269038">
                <a:defRPr sz="8000">
                  <a:solidFill>
                    <a:schemeClr val="tx1"/>
                  </a:solidFill>
                  <a:latin typeface="Arial" panose="020B0604020202020204" pitchFamily="34" charset="0"/>
                </a:defRPr>
              </a:lvl4pPr>
              <a:lvl5pPr marL="2057400" indent="-228600" defTabSz="6269038">
                <a:defRPr sz="8000">
                  <a:solidFill>
                    <a:schemeClr val="tx1"/>
                  </a:solidFill>
                  <a:latin typeface="Arial" panose="020B0604020202020204" pitchFamily="34" charset="0"/>
                </a:defRPr>
              </a:lvl5pPr>
              <a:lvl6pPr marL="2514600" indent="-228600" defTabSz="6269038" eaLnBrk="0" fontAlgn="base" hangingPunct="0">
                <a:spcBef>
                  <a:spcPct val="0"/>
                </a:spcBef>
                <a:spcAft>
                  <a:spcPct val="0"/>
                </a:spcAft>
                <a:defRPr sz="8000">
                  <a:solidFill>
                    <a:schemeClr val="tx1"/>
                  </a:solidFill>
                  <a:latin typeface="Arial" panose="020B0604020202020204" pitchFamily="34" charset="0"/>
                </a:defRPr>
              </a:lvl6pPr>
              <a:lvl7pPr marL="2971800" indent="-228600" defTabSz="6269038" eaLnBrk="0" fontAlgn="base" hangingPunct="0">
                <a:spcBef>
                  <a:spcPct val="0"/>
                </a:spcBef>
                <a:spcAft>
                  <a:spcPct val="0"/>
                </a:spcAft>
                <a:defRPr sz="8000">
                  <a:solidFill>
                    <a:schemeClr val="tx1"/>
                  </a:solidFill>
                  <a:latin typeface="Arial" panose="020B0604020202020204" pitchFamily="34" charset="0"/>
                </a:defRPr>
              </a:lvl7pPr>
              <a:lvl8pPr marL="3429000" indent="-228600" defTabSz="6269038" eaLnBrk="0" fontAlgn="base" hangingPunct="0">
                <a:spcBef>
                  <a:spcPct val="0"/>
                </a:spcBef>
                <a:spcAft>
                  <a:spcPct val="0"/>
                </a:spcAft>
                <a:defRPr sz="8000">
                  <a:solidFill>
                    <a:schemeClr val="tx1"/>
                  </a:solidFill>
                  <a:latin typeface="Arial" panose="020B0604020202020204" pitchFamily="34" charset="0"/>
                </a:defRPr>
              </a:lvl8pPr>
              <a:lvl9pPr marL="3886200" indent="-228600" defTabSz="6269038" eaLnBrk="0" fontAlgn="base" hangingPunct="0">
                <a:spcBef>
                  <a:spcPct val="0"/>
                </a:spcBef>
                <a:spcAft>
                  <a:spcPct val="0"/>
                </a:spcAft>
                <a:defRPr sz="8000">
                  <a:solidFill>
                    <a:schemeClr val="tx1"/>
                  </a:solidFill>
                  <a:latin typeface="Arial" panose="020B0604020202020204" pitchFamily="34" charset="0"/>
                </a:defRPr>
              </a:lvl9pPr>
            </a:lstStyle>
            <a:p>
              <a:pPr algn="ctr" eaLnBrk="1" hangingPunct="1"/>
              <a:r>
                <a:rPr lang="en-US" altLang="en-US" sz="2000" b="1" dirty="0"/>
                <a:t>Randomly-Generated Laplace Transform Problem</a:t>
              </a:r>
            </a:p>
          </p:txBody>
        </p:sp>
        <p:pic>
          <p:nvPicPr>
            <p:cNvPr id="87" name="Picture 86" descr="Diagram, schematic&#10;&#10;Description automatically generated">
              <a:extLst>
                <a:ext uri="{FF2B5EF4-FFF2-40B4-BE49-F238E27FC236}">
                  <a16:creationId xmlns:a16="http://schemas.microsoft.com/office/drawing/2014/main" id="{27334356-CE93-9510-58A5-17127383CFFF}"/>
                </a:ext>
              </a:extLst>
            </p:cNvPr>
            <p:cNvPicPr>
              <a:picLocks noChangeAspect="1"/>
            </p:cNvPicPr>
            <p:nvPr/>
          </p:nvPicPr>
          <p:blipFill rotWithShape="1">
            <a:blip r:embed="rId18"/>
            <a:srcRect r="56799"/>
            <a:stretch/>
          </p:blipFill>
          <p:spPr bwMode="auto">
            <a:xfrm>
              <a:off x="14922196" y="13436097"/>
              <a:ext cx="5324320" cy="10175800"/>
            </a:xfrm>
            <a:prstGeom prst="rect">
              <a:avLst/>
            </a:prstGeom>
            <a:ln>
              <a:noFill/>
            </a:ln>
            <a:extLst>
              <a:ext uri="{53640926-AAD7-44D8-BBD7-CCE9431645EC}">
                <a14:shadowObscured xmlns:a14="http://schemas.microsoft.com/office/drawing/2010/main"/>
              </a:ext>
            </a:extLst>
          </p:spPr>
        </p:pic>
      </p:grpSp>
      <p:pic>
        <p:nvPicPr>
          <p:cNvPr id="92" name="Picture 91">
            <a:extLst>
              <a:ext uri="{FF2B5EF4-FFF2-40B4-BE49-F238E27FC236}">
                <a16:creationId xmlns:a16="http://schemas.microsoft.com/office/drawing/2014/main" id="{F467CFF0-D9C3-D7DE-647C-52956365F1C3}"/>
              </a:ext>
            </a:extLst>
          </p:cNvPr>
          <p:cNvPicPr>
            <a:picLocks noChangeAspect="1"/>
          </p:cNvPicPr>
          <p:nvPr/>
        </p:nvPicPr>
        <p:blipFill>
          <a:blip r:embed="rId19"/>
          <a:stretch>
            <a:fillRect/>
          </a:stretch>
        </p:blipFill>
        <p:spPr>
          <a:xfrm>
            <a:off x="430799" y="24061949"/>
            <a:ext cx="12447588" cy="8459306"/>
          </a:xfrm>
          <a:prstGeom prst="rect">
            <a:avLst/>
          </a:prstGeom>
        </p:spPr>
      </p:pic>
      <p:pic>
        <p:nvPicPr>
          <p:cNvPr id="93" name="Picture 92">
            <a:extLst>
              <a:ext uri="{FF2B5EF4-FFF2-40B4-BE49-F238E27FC236}">
                <a16:creationId xmlns:a16="http://schemas.microsoft.com/office/drawing/2014/main" id="{ABC56642-AC8B-0D82-3EC2-05E47B7B6D6E}"/>
              </a:ext>
            </a:extLst>
          </p:cNvPr>
          <p:cNvPicPr>
            <a:picLocks noChangeAspect="1"/>
          </p:cNvPicPr>
          <p:nvPr/>
        </p:nvPicPr>
        <p:blipFill>
          <a:blip r:embed="rId20"/>
          <a:stretch>
            <a:fillRect/>
          </a:stretch>
        </p:blipFill>
        <p:spPr>
          <a:xfrm>
            <a:off x="13219698" y="24104101"/>
            <a:ext cx="13623959" cy="8705652"/>
          </a:xfrm>
          <a:prstGeom prst="rect">
            <a:avLst/>
          </a:prstGeom>
        </p:spPr>
      </p:pic>
      <p:pic>
        <p:nvPicPr>
          <p:cNvPr id="94" name="Picture 93" descr="Chart, pie chart&#10;&#10;Description automatically generated">
            <a:extLst>
              <a:ext uri="{FF2B5EF4-FFF2-40B4-BE49-F238E27FC236}">
                <a16:creationId xmlns:a16="http://schemas.microsoft.com/office/drawing/2014/main" id="{FEC1B207-D6B5-F3E6-E1D3-5DF1A01379EE}"/>
              </a:ext>
            </a:extLst>
          </p:cNvPr>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36449703" y="14041540"/>
            <a:ext cx="4406449" cy="3941172"/>
          </a:xfrm>
          <a:prstGeom prst="rect">
            <a:avLst/>
          </a:prstGeom>
          <a:noFill/>
        </p:spPr>
      </p:pic>
      <p:graphicFrame>
        <p:nvGraphicFramePr>
          <p:cNvPr id="95" name="Chart 94">
            <a:extLst>
              <a:ext uri="{FF2B5EF4-FFF2-40B4-BE49-F238E27FC236}">
                <a16:creationId xmlns:a16="http://schemas.microsoft.com/office/drawing/2014/main" id="{0817C3D5-1F2D-4A8C-9486-C9CFDA3985B4}"/>
              </a:ext>
            </a:extLst>
          </p:cNvPr>
          <p:cNvGraphicFramePr/>
          <p:nvPr>
            <p:extLst>
              <p:ext uri="{D42A27DB-BD31-4B8C-83A1-F6EECF244321}">
                <p14:modId xmlns:p14="http://schemas.microsoft.com/office/powerpoint/2010/main" val="1833391133"/>
              </p:ext>
            </p:extLst>
          </p:nvPr>
        </p:nvGraphicFramePr>
        <p:xfrm>
          <a:off x="21997194" y="18174003"/>
          <a:ext cx="9710668" cy="5349891"/>
        </p:xfrm>
        <a:graphic>
          <a:graphicData uri="http://schemas.openxmlformats.org/drawingml/2006/chart">
            <c:chart xmlns:c="http://schemas.openxmlformats.org/drawingml/2006/chart" xmlns:r="http://schemas.openxmlformats.org/officeDocument/2006/relationships" r:id="rId22"/>
          </a:graphicData>
        </a:graphic>
      </p:graphicFrame>
      <p:grpSp>
        <p:nvGrpSpPr>
          <p:cNvPr id="15" name="Group 14">
            <a:extLst>
              <a:ext uri="{FF2B5EF4-FFF2-40B4-BE49-F238E27FC236}">
                <a16:creationId xmlns:a16="http://schemas.microsoft.com/office/drawing/2014/main" id="{D56A6EFF-CBD3-C340-E755-766D57DCA43A}"/>
              </a:ext>
            </a:extLst>
          </p:cNvPr>
          <p:cNvGrpSpPr/>
          <p:nvPr/>
        </p:nvGrpSpPr>
        <p:grpSpPr>
          <a:xfrm>
            <a:off x="22471994" y="13280935"/>
            <a:ext cx="13623958" cy="4725640"/>
            <a:chOff x="22471994" y="13280935"/>
            <a:chExt cx="13623958" cy="4725640"/>
          </a:xfrm>
        </p:grpSpPr>
        <p:sp>
          <p:nvSpPr>
            <p:cNvPr id="97" name="Text Box 24">
              <a:extLst>
                <a:ext uri="{FF2B5EF4-FFF2-40B4-BE49-F238E27FC236}">
                  <a16:creationId xmlns:a16="http://schemas.microsoft.com/office/drawing/2014/main" id="{10B00E59-7EFB-7612-5A50-542341F77B70}"/>
                </a:ext>
              </a:extLst>
            </p:cNvPr>
            <p:cNvSpPr txBox="1">
              <a:spLocks noChangeArrowheads="1"/>
            </p:cNvSpPr>
            <p:nvPr/>
          </p:nvSpPr>
          <p:spPr bwMode="auto">
            <a:xfrm>
              <a:off x="22486145" y="13280935"/>
              <a:ext cx="13609807" cy="457200"/>
            </a:xfrm>
            <a:prstGeom prst="rect">
              <a:avLst/>
            </a:prstGeom>
            <a:gradFill rotWithShape="1">
              <a:gsLst>
                <a:gs pos="0">
                  <a:srgbClr val="A50021"/>
                </a:gs>
                <a:gs pos="100000">
                  <a:srgbClr val="4C000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9017" tIns="44508" rIns="89017" bIns="44508">
              <a:spAutoFit/>
            </a:bodyPr>
            <a:lstStyle>
              <a:lvl1pPr defTabSz="890588">
                <a:defRPr sz="8000">
                  <a:solidFill>
                    <a:schemeClr val="tx1"/>
                  </a:solidFill>
                  <a:latin typeface="Arial" panose="020B0604020202020204" pitchFamily="34" charset="0"/>
                </a:defRPr>
              </a:lvl1pPr>
              <a:lvl2pPr marL="742950" indent="-285750" defTabSz="890588">
                <a:defRPr sz="8000">
                  <a:solidFill>
                    <a:schemeClr val="tx1"/>
                  </a:solidFill>
                  <a:latin typeface="Arial" panose="020B0604020202020204" pitchFamily="34" charset="0"/>
                </a:defRPr>
              </a:lvl2pPr>
              <a:lvl3pPr marL="1143000" indent="-228600" defTabSz="890588">
                <a:defRPr sz="8000">
                  <a:solidFill>
                    <a:schemeClr val="tx1"/>
                  </a:solidFill>
                  <a:latin typeface="Arial" panose="020B0604020202020204" pitchFamily="34" charset="0"/>
                </a:defRPr>
              </a:lvl3pPr>
              <a:lvl4pPr marL="1600200" indent="-228600" defTabSz="890588">
                <a:defRPr sz="8000">
                  <a:solidFill>
                    <a:schemeClr val="tx1"/>
                  </a:solidFill>
                  <a:latin typeface="Arial" panose="020B0604020202020204" pitchFamily="34" charset="0"/>
                </a:defRPr>
              </a:lvl4pPr>
              <a:lvl5pPr marL="2057400" indent="-228600" defTabSz="890588">
                <a:defRPr sz="8000">
                  <a:solidFill>
                    <a:schemeClr val="tx1"/>
                  </a:solidFill>
                  <a:latin typeface="Arial" panose="020B0604020202020204" pitchFamily="34" charset="0"/>
                </a:defRPr>
              </a:lvl5pPr>
              <a:lvl6pPr marL="2514600" indent="-228600" defTabSz="890588" eaLnBrk="0" fontAlgn="base" hangingPunct="0">
                <a:spcBef>
                  <a:spcPct val="0"/>
                </a:spcBef>
                <a:spcAft>
                  <a:spcPct val="0"/>
                </a:spcAft>
                <a:defRPr sz="8000">
                  <a:solidFill>
                    <a:schemeClr val="tx1"/>
                  </a:solidFill>
                  <a:latin typeface="Arial" panose="020B0604020202020204" pitchFamily="34" charset="0"/>
                </a:defRPr>
              </a:lvl6pPr>
              <a:lvl7pPr marL="2971800" indent="-228600" defTabSz="890588" eaLnBrk="0" fontAlgn="base" hangingPunct="0">
                <a:spcBef>
                  <a:spcPct val="0"/>
                </a:spcBef>
                <a:spcAft>
                  <a:spcPct val="0"/>
                </a:spcAft>
                <a:defRPr sz="8000">
                  <a:solidFill>
                    <a:schemeClr val="tx1"/>
                  </a:solidFill>
                  <a:latin typeface="Arial" panose="020B0604020202020204" pitchFamily="34" charset="0"/>
                </a:defRPr>
              </a:lvl7pPr>
              <a:lvl8pPr marL="3429000" indent="-228600" defTabSz="890588" eaLnBrk="0" fontAlgn="base" hangingPunct="0">
                <a:spcBef>
                  <a:spcPct val="0"/>
                </a:spcBef>
                <a:spcAft>
                  <a:spcPct val="0"/>
                </a:spcAft>
                <a:defRPr sz="8000">
                  <a:solidFill>
                    <a:schemeClr val="tx1"/>
                  </a:solidFill>
                  <a:latin typeface="Arial" panose="020B0604020202020204" pitchFamily="34" charset="0"/>
                </a:defRPr>
              </a:lvl8pPr>
              <a:lvl9pPr marL="3886200" indent="-228600" defTabSz="890588" eaLnBrk="0" fontAlgn="base" hangingPunct="0">
                <a:spcBef>
                  <a:spcPct val="0"/>
                </a:spcBef>
                <a:spcAft>
                  <a:spcPct val="0"/>
                </a:spcAft>
                <a:defRPr sz="8000">
                  <a:solidFill>
                    <a:schemeClr val="tx1"/>
                  </a:solidFill>
                  <a:latin typeface="Arial" panose="020B0604020202020204" pitchFamily="34" charset="0"/>
                </a:defRPr>
              </a:lvl9pPr>
            </a:lstStyle>
            <a:p>
              <a:pPr algn="ctr" eaLnBrk="1" hangingPunct="1">
                <a:spcBef>
                  <a:spcPct val="50000"/>
                </a:spcBef>
              </a:pPr>
              <a:r>
                <a:rPr lang="en-US" altLang="ja-JP" sz="2400" b="1" dirty="0">
                  <a:solidFill>
                    <a:schemeClr val="bg1"/>
                  </a:solidFill>
                  <a:ea typeface="ＭＳ Ｐゴシック" panose="020B0600070205080204" pitchFamily="34" charset="-128"/>
                </a:rPr>
                <a:t>Evaluation--Instructor Surveys</a:t>
              </a:r>
            </a:p>
          </p:txBody>
        </p:sp>
        <p:sp>
          <p:nvSpPr>
            <p:cNvPr id="98" name="Text Box 25">
              <a:extLst>
                <a:ext uri="{FF2B5EF4-FFF2-40B4-BE49-F238E27FC236}">
                  <a16:creationId xmlns:a16="http://schemas.microsoft.com/office/drawing/2014/main" id="{EB9D9C44-A83A-61B3-C14B-6B3E69068666}"/>
                </a:ext>
              </a:extLst>
            </p:cNvPr>
            <p:cNvSpPr txBox="1">
              <a:spLocks noChangeArrowheads="1"/>
            </p:cNvSpPr>
            <p:nvPr/>
          </p:nvSpPr>
          <p:spPr bwMode="auto">
            <a:xfrm>
              <a:off x="22471994" y="13736519"/>
              <a:ext cx="13623958" cy="4270056"/>
            </a:xfrm>
            <a:prstGeom prst="rect">
              <a:avLst/>
            </a:prstGeom>
            <a:solidFill>
              <a:srgbClr val="FFFFCC"/>
            </a:solidFill>
            <a:ln>
              <a:noFill/>
            </a:ln>
            <a:effectLst/>
          </p:spPr>
          <p:txBody>
            <a:bodyPr lIns="182880" tIns="91440" rIns="182880" bIns="180000">
              <a:spAutoFit/>
            </a:bodyPr>
            <a:lstStyle>
              <a:lvl1pPr indent="292100" defTabSz="5121275">
                <a:defRPr sz="8000">
                  <a:solidFill>
                    <a:schemeClr val="tx1"/>
                  </a:solidFill>
                  <a:latin typeface="Arial" charset="0"/>
                </a:defRPr>
              </a:lvl1pPr>
              <a:lvl2pPr marL="742950" indent="-285750" defTabSz="5121275">
                <a:defRPr sz="8000">
                  <a:solidFill>
                    <a:schemeClr val="tx1"/>
                  </a:solidFill>
                  <a:latin typeface="Arial" charset="0"/>
                </a:defRPr>
              </a:lvl2pPr>
              <a:lvl3pPr marL="1143000" indent="-228600" defTabSz="5121275">
                <a:defRPr sz="8000">
                  <a:solidFill>
                    <a:schemeClr val="tx1"/>
                  </a:solidFill>
                  <a:latin typeface="Arial" charset="0"/>
                </a:defRPr>
              </a:lvl3pPr>
              <a:lvl4pPr marL="1600200" indent="-228600" defTabSz="5121275">
                <a:defRPr sz="8000">
                  <a:solidFill>
                    <a:schemeClr val="tx1"/>
                  </a:solidFill>
                  <a:latin typeface="Arial" charset="0"/>
                </a:defRPr>
              </a:lvl4pPr>
              <a:lvl5pPr marL="2057400" indent="-228600" defTabSz="5121275">
                <a:defRPr sz="8000">
                  <a:solidFill>
                    <a:schemeClr val="tx1"/>
                  </a:solidFill>
                  <a:latin typeface="Arial" charset="0"/>
                </a:defRPr>
              </a:lvl5pPr>
              <a:lvl6pPr marL="2514600" indent="-228600" defTabSz="5121275" eaLnBrk="0" fontAlgn="base" hangingPunct="0">
                <a:spcBef>
                  <a:spcPct val="0"/>
                </a:spcBef>
                <a:spcAft>
                  <a:spcPct val="0"/>
                </a:spcAft>
                <a:defRPr sz="8000">
                  <a:solidFill>
                    <a:schemeClr val="tx1"/>
                  </a:solidFill>
                  <a:latin typeface="Arial" charset="0"/>
                </a:defRPr>
              </a:lvl6pPr>
              <a:lvl7pPr marL="2971800" indent="-228600" defTabSz="5121275" eaLnBrk="0" fontAlgn="base" hangingPunct="0">
                <a:spcBef>
                  <a:spcPct val="0"/>
                </a:spcBef>
                <a:spcAft>
                  <a:spcPct val="0"/>
                </a:spcAft>
                <a:defRPr sz="8000">
                  <a:solidFill>
                    <a:schemeClr val="tx1"/>
                  </a:solidFill>
                  <a:latin typeface="Arial" charset="0"/>
                </a:defRPr>
              </a:lvl7pPr>
              <a:lvl8pPr marL="3429000" indent="-228600" defTabSz="5121275" eaLnBrk="0" fontAlgn="base" hangingPunct="0">
                <a:spcBef>
                  <a:spcPct val="0"/>
                </a:spcBef>
                <a:spcAft>
                  <a:spcPct val="0"/>
                </a:spcAft>
                <a:defRPr sz="8000">
                  <a:solidFill>
                    <a:schemeClr val="tx1"/>
                  </a:solidFill>
                  <a:latin typeface="Arial" charset="0"/>
                </a:defRPr>
              </a:lvl8pPr>
              <a:lvl9pPr marL="3886200" indent="-228600" defTabSz="5121275" eaLnBrk="0" fontAlgn="base" hangingPunct="0">
                <a:spcBef>
                  <a:spcPct val="0"/>
                </a:spcBef>
                <a:spcAft>
                  <a:spcPct val="0"/>
                </a:spcAft>
                <a:defRPr sz="8000">
                  <a:solidFill>
                    <a:schemeClr val="tx1"/>
                  </a:solidFill>
                  <a:latin typeface="Arial" charset="0"/>
                </a:defRPr>
              </a:lvl9pPr>
            </a:lstStyle>
            <a:p>
              <a:pPr marL="285750" marR="0" indent="-285750">
                <a:lnSpc>
                  <a:spcPct val="150000"/>
                </a:lnSpc>
                <a:spcBef>
                  <a:spcPts val="0"/>
                </a:spcBef>
                <a:spcAft>
                  <a:spcPts val="600"/>
                </a:spcAft>
                <a:buFont typeface="Arial" panose="020B0604020202020204" pitchFamily="34" charset="0"/>
                <a:buChar char="•"/>
              </a:pPr>
              <a:r>
                <a:rPr lang="en-US" sz="1800" dirty="0">
                  <a:effectLst/>
                  <a:latin typeface="+mn-lt"/>
                  <a:ea typeface="SimSun" panose="02010600030101010101" pitchFamily="2" charset="-122"/>
                </a:rPr>
                <a:t>Instructors were surveyed in Spring 2021.  Generally, they had favorable teaching experiences using Circuit Tutor. </a:t>
              </a:r>
            </a:p>
            <a:p>
              <a:pPr marL="285750" marR="0" indent="-285750">
                <a:lnSpc>
                  <a:spcPct val="150000"/>
                </a:lnSpc>
                <a:spcBef>
                  <a:spcPts val="0"/>
                </a:spcBef>
                <a:spcAft>
                  <a:spcPts val="600"/>
                </a:spcAft>
                <a:buFont typeface="Arial" panose="020B0604020202020204" pitchFamily="34" charset="0"/>
                <a:buChar char="•"/>
              </a:pPr>
              <a:r>
                <a:rPr lang="en-US" sz="1800" dirty="0">
                  <a:effectLst/>
                  <a:latin typeface="+mn-lt"/>
                  <a:ea typeface="SimSun" panose="02010600030101010101" pitchFamily="2" charset="-122"/>
                </a:rPr>
                <a:t>Overall, 57% (4 out of 7) of instructors reported that Circuit Tutor made teaching their classes more effective than the previously used homework system used to teach students and 57% (4/7) reported that Circuit Tutor made it somewhat or much easier to teach their classes compared to other types of homework systems for that class. </a:t>
              </a:r>
            </a:p>
            <a:p>
              <a:pPr marL="285750" marR="0" indent="-285750">
                <a:lnSpc>
                  <a:spcPct val="150000"/>
                </a:lnSpc>
                <a:spcBef>
                  <a:spcPts val="0"/>
                </a:spcBef>
                <a:spcAft>
                  <a:spcPts val="600"/>
                </a:spcAft>
                <a:buFont typeface="Arial" panose="020B0604020202020204" pitchFamily="34" charset="0"/>
                <a:buChar char="•"/>
              </a:pPr>
              <a:r>
                <a:rPr lang="en-US" sz="1800" dirty="0">
                  <a:effectLst/>
                  <a:latin typeface="+mn-lt"/>
                  <a:ea typeface="SimSun" panose="02010600030101010101" pitchFamily="2" charset="-122"/>
                </a:rPr>
                <a:t> Slightly less than half of the instructors (43%; 3/7) reported that their students were somewhat more motivated or much more motivated to study linear circuit analysis when using Circuit Tutor compared to the other homework system.  </a:t>
              </a:r>
            </a:p>
            <a:p>
              <a:pPr marL="285750" marR="0" indent="-285750">
                <a:lnSpc>
                  <a:spcPct val="150000"/>
                </a:lnSpc>
                <a:spcBef>
                  <a:spcPts val="0"/>
                </a:spcBef>
                <a:spcAft>
                  <a:spcPts val="600"/>
                </a:spcAft>
                <a:buFont typeface="Arial" panose="020B0604020202020204" pitchFamily="34" charset="0"/>
                <a:buChar char="•"/>
              </a:pPr>
              <a:r>
                <a:rPr lang="en-US" sz="1800" dirty="0">
                  <a:effectLst/>
                  <a:latin typeface="+mn-lt"/>
                  <a:ea typeface="SimSun" panose="02010600030101010101" pitchFamily="2" charset="-122"/>
                </a:rPr>
                <a:t>Overall, the instructors were satisfied with their experiences using Circuit Tutor as shown through the high percentages of instructors who would recommend Circuit Tutor to other instructors (86%; 6/7</a:t>
              </a:r>
            </a:p>
            <a:p>
              <a:pPr marL="285750" marR="0" indent="-285750">
                <a:lnSpc>
                  <a:spcPct val="150000"/>
                </a:lnSpc>
                <a:spcBef>
                  <a:spcPts val="0"/>
                </a:spcBef>
                <a:spcAft>
                  <a:spcPts val="600"/>
                </a:spcAft>
                <a:buFont typeface="Arial" panose="020B0604020202020204" pitchFamily="34" charset="0"/>
                <a:buChar char="•"/>
              </a:pPr>
              <a:r>
                <a:rPr lang="en-US" sz="1800" dirty="0">
                  <a:effectLst/>
                  <a:latin typeface="+mn-lt"/>
                  <a:ea typeface="SimSun" panose="02010600030101010101" pitchFamily="2" charset="-122"/>
                </a:rPr>
                <a:t>100% of the instructors reported having adequate administrative support in the program (gradebook, etc.).</a:t>
              </a:r>
            </a:p>
          </p:txBody>
        </p:sp>
      </p:grpSp>
      <p:graphicFrame>
        <p:nvGraphicFramePr>
          <p:cNvPr id="101" name="Table 100">
            <a:extLst>
              <a:ext uri="{FF2B5EF4-FFF2-40B4-BE49-F238E27FC236}">
                <a16:creationId xmlns:a16="http://schemas.microsoft.com/office/drawing/2014/main" id="{34D54A8D-612B-2B0C-2210-D2B8CAFD7EF1}"/>
              </a:ext>
            </a:extLst>
          </p:cNvPr>
          <p:cNvGraphicFramePr>
            <a:graphicFrameLocks noGrp="1"/>
          </p:cNvGraphicFramePr>
          <p:nvPr>
            <p:extLst>
              <p:ext uri="{D42A27DB-BD31-4B8C-83A1-F6EECF244321}">
                <p14:modId xmlns:p14="http://schemas.microsoft.com/office/powerpoint/2010/main" val="1988175736"/>
              </p:ext>
            </p:extLst>
          </p:nvPr>
        </p:nvGraphicFramePr>
        <p:xfrm>
          <a:off x="27564458" y="5251574"/>
          <a:ext cx="15030915" cy="7462649"/>
        </p:xfrm>
        <a:graphic>
          <a:graphicData uri="http://schemas.openxmlformats.org/drawingml/2006/table">
            <a:tbl>
              <a:tblPr>
                <a:tableStyleId>{5C22544A-7EE6-4342-B048-85BDC9FD1C3A}</a:tableStyleId>
              </a:tblPr>
              <a:tblGrid>
                <a:gridCol w="894230">
                  <a:extLst>
                    <a:ext uri="{9D8B030D-6E8A-4147-A177-3AD203B41FA5}">
                      <a16:colId xmlns:a16="http://schemas.microsoft.com/office/drawing/2014/main" val="2418732867"/>
                    </a:ext>
                  </a:extLst>
                </a:gridCol>
                <a:gridCol w="853442">
                  <a:extLst>
                    <a:ext uri="{9D8B030D-6E8A-4147-A177-3AD203B41FA5}">
                      <a16:colId xmlns:a16="http://schemas.microsoft.com/office/drawing/2014/main" val="767534876"/>
                    </a:ext>
                  </a:extLst>
                </a:gridCol>
                <a:gridCol w="1870043">
                  <a:extLst>
                    <a:ext uri="{9D8B030D-6E8A-4147-A177-3AD203B41FA5}">
                      <a16:colId xmlns:a16="http://schemas.microsoft.com/office/drawing/2014/main" val="3741821229"/>
                    </a:ext>
                  </a:extLst>
                </a:gridCol>
                <a:gridCol w="1430771">
                  <a:extLst>
                    <a:ext uri="{9D8B030D-6E8A-4147-A177-3AD203B41FA5}">
                      <a16:colId xmlns:a16="http://schemas.microsoft.com/office/drawing/2014/main" val="1118309946"/>
                    </a:ext>
                  </a:extLst>
                </a:gridCol>
                <a:gridCol w="1430771">
                  <a:extLst>
                    <a:ext uri="{9D8B030D-6E8A-4147-A177-3AD203B41FA5}">
                      <a16:colId xmlns:a16="http://schemas.microsoft.com/office/drawing/2014/main" val="1902551029"/>
                    </a:ext>
                  </a:extLst>
                </a:gridCol>
                <a:gridCol w="1342914">
                  <a:extLst>
                    <a:ext uri="{9D8B030D-6E8A-4147-A177-3AD203B41FA5}">
                      <a16:colId xmlns:a16="http://schemas.microsoft.com/office/drawing/2014/main" val="1668437532"/>
                    </a:ext>
                  </a:extLst>
                </a:gridCol>
                <a:gridCol w="931883">
                  <a:extLst>
                    <a:ext uri="{9D8B030D-6E8A-4147-A177-3AD203B41FA5}">
                      <a16:colId xmlns:a16="http://schemas.microsoft.com/office/drawing/2014/main" val="2232663891"/>
                    </a:ext>
                  </a:extLst>
                </a:gridCol>
                <a:gridCol w="1292714">
                  <a:extLst>
                    <a:ext uri="{9D8B030D-6E8A-4147-A177-3AD203B41FA5}">
                      <a16:colId xmlns:a16="http://schemas.microsoft.com/office/drawing/2014/main" val="1116696657"/>
                    </a:ext>
                  </a:extLst>
                </a:gridCol>
                <a:gridCol w="640080">
                  <a:extLst>
                    <a:ext uri="{9D8B030D-6E8A-4147-A177-3AD203B41FA5}">
                      <a16:colId xmlns:a16="http://schemas.microsoft.com/office/drawing/2014/main" val="202022024"/>
                    </a:ext>
                  </a:extLst>
                </a:gridCol>
                <a:gridCol w="602428">
                  <a:extLst>
                    <a:ext uri="{9D8B030D-6E8A-4147-A177-3AD203B41FA5}">
                      <a16:colId xmlns:a16="http://schemas.microsoft.com/office/drawing/2014/main" val="2521560338"/>
                    </a:ext>
                  </a:extLst>
                </a:gridCol>
                <a:gridCol w="1195448">
                  <a:extLst>
                    <a:ext uri="{9D8B030D-6E8A-4147-A177-3AD203B41FA5}">
                      <a16:colId xmlns:a16="http://schemas.microsoft.com/office/drawing/2014/main" val="1574038038"/>
                    </a:ext>
                  </a:extLst>
                </a:gridCol>
                <a:gridCol w="1083151">
                  <a:extLst>
                    <a:ext uri="{9D8B030D-6E8A-4147-A177-3AD203B41FA5}">
                      <a16:colId xmlns:a16="http://schemas.microsoft.com/office/drawing/2014/main" val="1028508807"/>
                    </a:ext>
                  </a:extLst>
                </a:gridCol>
                <a:gridCol w="1463040">
                  <a:extLst>
                    <a:ext uri="{9D8B030D-6E8A-4147-A177-3AD203B41FA5}">
                      <a16:colId xmlns:a16="http://schemas.microsoft.com/office/drawing/2014/main" val="2750580722"/>
                    </a:ext>
                  </a:extLst>
                </a:gridCol>
              </a:tblGrid>
              <a:tr h="608600">
                <a:tc>
                  <a:txBody>
                    <a:bodyPr/>
                    <a:lstStyle/>
                    <a:p>
                      <a:pPr algn="ctr" fontAlgn="b"/>
                      <a:r>
                        <a:rPr lang="en-US" sz="1200" u="none" strike="noStrike" dirty="0">
                          <a:effectLst/>
                        </a:rPr>
                        <a:t>Date</a:t>
                      </a:r>
                      <a:endParaRPr lang="en-US" sz="12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Location</a:t>
                      </a:r>
                      <a:endParaRPr lang="en-US" sz="12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Lab/Classroom-Based</a:t>
                      </a:r>
                      <a:endParaRPr lang="en-US" sz="12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Module(s) Evaluated</a:t>
                      </a:r>
                      <a:endParaRPr lang="en-US" sz="12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Control Condition</a:t>
                      </a:r>
                      <a:endParaRPr lang="en-US" sz="12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Random Assignment?</a:t>
                      </a:r>
                      <a:endParaRPr lang="en-US" sz="12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Pre-Test Description</a:t>
                      </a:r>
                      <a:endParaRPr lang="en-US" sz="12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Post-Test Description</a:t>
                      </a:r>
                      <a:endParaRPr lang="en-US" sz="12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Blind Grading?</a:t>
                      </a:r>
                      <a:endParaRPr lang="en-US" sz="12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i="1" u="none" strike="noStrike" dirty="0">
                          <a:effectLst/>
                        </a:rPr>
                        <a:t>N</a:t>
                      </a:r>
                      <a:endParaRPr lang="en-US" sz="1200" b="0" i="1"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i="1" u="none" strike="noStrike" dirty="0">
                          <a:effectLst/>
                        </a:rPr>
                        <a:t>p</a:t>
                      </a:r>
                      <a:endParaRPr lang="en-US" sz="1200" b="0" i="1"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Effect Size (Cohen </a:t>
                      </a:r>
                      <a:r>
                        <a:rPr lang="en-US" sz="1200" i="1" u="none" strike="noStrike" dirty="0">
                          <a:effectLst/>
                        </a:rPr>
                        <a:t>d</a:t>
                      </a:r>
                      <a:r>
                        <a:rPr lang="en-US" sz="1200" u="none" strike="noStrike" dirty="0">
                          <a:effectLst/>
                        </a:rPr>
                        <a:t>-value)</a:t>
                      </a:r>
                      <a:endParaRPr lang="en-US" sz="12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Student Survey Results</a:t>
                      </a:r>
                      <a:endParaRPr lang="en-US" sz="12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4828505"/>
                  </a:ext>
                </a:extLst>
              </a:tr>
              <a:tr h="742476">
                <a:tc>
                  <a:txBody>
                    <a:bodyPr/>
                    <a:lstStyle/>
                    <a:p>
                      <a:pPr algn="ctr" fontAlgn="b"/>
                      <a:r>
                        <a:rPr lang="en-US" sz="1100" u="none" strike="noStrike" dirty="0">
                          <a:effectLst/>
                        </a:rPr>
                        <a:t>12/2012</a:t>
                      </a:r>
                      <a:endParaRPr lang="en-US" sz="11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1100" u="none" strike="noStrike" dirty="0">
                          <a:effectLst/>
                        </a:rPr>
                        <a:t>ASU</a:t>
                      </a:r>
                      <a:endParaRPr lang="en-US" sz="11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1100" u="none" strike="noStrike" dirty="0">
                          <a:effectLst/>
                        </a:rPr>
                        <a:t>Lab (Paid student volunteers in circuits course within last year)</a:t>
                      </a:r>
                      <a:endParaRPr lang="en-US" sz="11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1100" u="none" strike="noStrike" dirty="0">
                          <a:effectLst/>
                        </a:rPr>
                        <a:t>Series/Parallel 1.0,      DC Node Equations</a:t>
                      </a:r>
                      <a:endParaRPr lang="en-US" sz="11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1100" u="none" strike="noStrike" dirty="0">
                          <a:effectLst/>
                        </a:rPr>
                        <a:t>Worked similar textbook problems on paper (no feedback)</a:t>
                      </a:r>
                      <a:endParaRPr lang="en-US" sz="11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1100" u="none" strike="noStrike" dirty="0">
                          <a:effectLst/>
                        </a:rPr>
                        <a:t>Yes</a:t>
                      </a:r>
                      <a:endParaRPr lang="en-US" sz="11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1100" u="none" strike="noStrike" dirty="0">
                          <a:effectLst/>
                        </a:rPr>
                        <a:t>25 min. Paper Test</a:t>
                      </a:r>
                      <a:endParaRPr lang="en-US" sz="11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1100" u="none" strike="noStrike" dirty="0">
                          <a:effectLst/>
                        </a:rPr>
                        <a:t>Same (two forms used randomly)</a:t>
                      </a:r>
                      <a:endParaRPr lang="en-US" sz="11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1100" u="none" strike="noStrike" dirty="0">
                          <a:effectLst/>
                        </a:rPr>
                        <a:t>Yes</a:t>
                      </a:r>
                      <a:endParaRPr lang="en-US" sz="11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1100" u="none" strike="noStrike" dirty="0">
                          <a:effectLst/>
                        </a:rPr>
                        <a:t>33</a:t>
                      </a:r>
                      <a:endParaRPr lang="en-US" sz="11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1100" u="none" strike="noStrike" dirty="0">
                          <a:effectLst/>
                        </a:rPr>
                        <a:t>&lt;0.05*</a:t>
                      </a:r>
                      <a:endParaRPr lang="en-US" sz="11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1100" u="none" strike="noStrike" dirty="0">
                          <a:solidFill>
                            <a:srgbClr val="FF0000"/>
                          </a:solidFill>
                          <a:effectLst/>
                        </a:rPr>
                        <a:t>1.21</a:t>
                      </a:r>
                      <a:endParaRPr lang="en-US" sz="1100" b="0" i="0" u="none" strike="noStrike" dirty="0">
                        <a:solidFill>
                          <a:srgbClr val="FF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1100" i="1" u="none" strike="noStrike" dirty="0">
                          <a:effectLst/>
                        </a:rPr>
                        <a:t>d</a:t>
                      </a:r>
                      <a:r>
                        <a:rPr lang="en-US" sz="1100" u="none" strike="noStrike" dirty="0">
                          <a:effectLst/>
                        </a:rPr>
                        <a:t> = 0.91 (</a:t>
                      </a:r>
                      <a:r>
                        <a:rPr lang="en-US" sz="1100" i="1" u="none" strike="noStrike" dirty="0">
                          <a:effectLst/>
                        </a:rPr>
                        <a:t>p</a:t>
                      </a:r>
                      <a:r>
                        <a:rPr lang="en-US" sz="1100" u="none" strike="noStrike" dirty="0">
                          <a:effectLst/>
                        </a:rPr>
                        <a:t> &lt; 0.05) on Instructional Materials Motivation Survey</a:t>
                      </a:r>
                      <a:endParaRPr lang="en-US" sz="11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103418948"/>
                  </a:ext>
                </a:extLst>
              </a:tr>
              <a:tr h="926556">
                <a:tc>
                  <a:txBody>
                    <a:bodyPr/>
                    <a:lstStyle/>
                    <a:p>
                      <a:pPr algn="ctr" fontAlgn="b"/>
                      <a:r>
                        <a:rPr lang="en-US" sz="1100" u="none" strike="noStrike" dirty="0">
                          <a:effectLst/>
                        </a:rPr>
                        <a:t>Fall 2014</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ASU</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Classroom-based (one section)</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DC Node Equations,  DC Node Solutions,   DC Mesh Equations, DC Mesh </a:t>
                      </a:r>
                      <a:r>
                        <a:rPr lang="en-US" sz="1200" u="none" strike="noStrike" dirty="0">
                          <a:effectLst/>
                        </a:rPr>
                        <a:t>Solutions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Worked similar problems in WileyPLUS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Yes (ea. student used Circuit Tutor modules on 1 topic, WileyPLUS on the other)</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None</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Compared scores on the HW Assignment</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Yes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73</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0.0084*</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solidFill>
                            <a:srgbClr val="FF0000"/>
                          </a:solidFill>
                          <a:effectLst/>
                        </a:rPr>
                        <a:t>0.41</a:t>
                      </a:r>
                      <a:endParaRPr lang="en-US" sz="1100" b="0" i="0" u="none" strike="noStrike" dirty="0">
                        <a:solidFill>
                          <a:srgbClr val="FF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None (but 33% of students then did voluntary work in CT, none did so in WileyPLUS)</a:t>
                      </a:r>
                      <a:endParaRPr lang="en-US" sz="1100" b="0" i="0" u="none" strike="noStrike" dirty="0">
                        <a:solidFill>
                          <a:srgbClr val="000000"/>
                        </a:solidFill>
                        <a:effectLst/>
                        <a:latin typeface="Calibri" panose="020F0502020204030204" pitchFamily="34" charset="0"/>
                      </a:endParaRPr>
                    </a:p>
                  </a:txBody>
                  <a:tcPr marL="5607" marR="5607" marT="5607" marB="0" anchor="b"/>
                </a:tc>
                <a:extLst>
                  <a:ext uri="{0D108BD9-81ED-4DB2-BD59-A6C34878D82A}">
                    <a16:rowId xmlns:a16="http://schemas.microsoft.com/office/drawing/2014/main" val="3989288725"/>
                  </a:ext>
                </a:extLst>
              </a:tr>
              <a:tr h="742476">
                <a:tc>
                  <a:txBody>
                    <a:bodyPr/>
                    <a:lstStyle/>
                    <a:p>
                      <a:pPr algn="ctr" fontAlgn="b"/>
                      <a:r>
                        <a:rPr lang="en-US" sz="1100" u="none" strike="noStrike" dirty="0">
                          <a:effectLst/>
                        </a:rPr>
                        <a:t>Fall 2014</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Univ. Notre Dame</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Classroom-based (two sections)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Series/Parallel 1.0, Series/Parallel with Terminals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Read textbook discussion, did paper problems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No; different sections assigned to different conditions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Paper Test</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Same (two forms used randomly)</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Yes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32 total</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&lt;0.001*  (1-way AOV with pre-test as co-variate)</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solidFill>
                            <a:srgbClr val="FF0000"/>
                          </a:solidFill>
                          <a:effectLst/>
                        </a:rPr>
                        <a:t>0.97</a:t>
                      </a:r>
                      <a:endParaRPr lang="en-US" sz="1100" b="0" i="0" u="none" strike="noStrike" dirty="0">
                        <a:solidFill>
                          <a:srgbClr val="FF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None</a:t>
                      </a:r>
                      <a:endParaRPr lang="en-US" sz="1100" b="0" i="0" u="none" strike="noStrike" dirty="0">
                        <a:solidFill>
                          <a:srgbClr val="000000"/>
                        </a:solidFill>
                        <a:effectLst/>
                        <a:latin typeface="Calibri" panose="020F0502020204030204" pitchFamily="34" charset="0"/>
                      </a:endParaRPr>
                    </a:p>
                  </a:txBody>
                  <a:tcPr marL="5607" marR="5607" marT="5607" marB="0" anchor="b"/>
                </a:tc>
                <a:extLst>
                  <a:ext uri="{0D108BD9-81ED-4DB2-BD59-A6C34878D82A}">
                    <a16:rowId xmlns:a16="http://schemas.microsoft.com/office/drawing/2014/main" val="1302923917"/>
                  </a:ext>
                </a:extLst>
              </a:tr>
              <a:tr h="926556">
                <a:tc>
                  <a:txBody>
                    <a:bodyPr/>
                    <a:lstStyle/>
                    <a:p>
                      <a:pPr algn="ctr" fontAlgn="b"/>
                      <a:r>
                        <a:rPr lang="en-US" sz="1100" u="none" strike="noStrike" dirty="0">
                          <a:effectLst/>
                        </a:rPr>
                        <a:t>Fall 2015</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ASU</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Classroom-based (one section)</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DC Node Equations,    DC Node Solutions,    DC Mesh Equations,    DC Mesh Solutions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Worked similar problems in WileyPLUS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Yes (ea. student used Circuit Tutor modules on 1 topic, WileyPLUS on the other)</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None</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Paper Quiz (45 min.)</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Yes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70</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Node anal.: &lt;0.05*        Mesh anal.:  0.38</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Node anal.: </a:t>
                      </a:r>
                      <a:r>
                        <a:rPr lang="en-US" sz="1100" u="none" strike="noStrike" dirty="0">
                          <a:solidFill>
                            <a:srgbClr val="FF0000"/>
                          </a:solidFill>
                          <a:effectLst/>
                        </a:rPr>
                        <a:t>0.72</a:t>
                      </a:r>
                      <a:r>
                        <a:rPr lang="en-US" sz="1100" u="none" strike="noStrike" dirty="0">
                          <a:effectLst/>
                        </a:rPr>
                        <a:t>          </a:t>
                      </a:r>
                    </a:p>
                    <a:p>
                      <a:pPr algn="ctr" fontAlgn="b"/>
                      <a:r>
                        <a:rPr lang="en-US" sz="1100" u="none" strike="noStrike" dirty="0">
                          <a:effectLst/>
                        </a:rPr>
                        <a:t>Mesh anal.:  [0.21] (not signif.)</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86% preferred CT, 9% preferred WP</a:t>
                      </a:r>
                      <a:endParaRPr lang="en-US" sz="1100" b="0" i="0" u="none" strike="noStrike" dirty="0">
                        <a:solidFill>
                          <a:srgbClr val="000000"/>
                        </a:solidFill>
                        <a:effectLst/>
                        <a:latin typeface="Calibri" panose="020F0502020204030204" pitchFamily="34" charset="0"/>
                      </a:endParaRPr>
                    </a:p>
                  </a:txBody>
                  <a:tcPr marL="5607" marR="5607" marT="5607" marB="0" anchor="b"/>
                </a:tc>
                <a:extLst>
                  <a:ext uri="{0D108BD9-81ED-4DB2-BD59-A6C34878D82A}">
                    <a16:rowId xmlns:a16="http://schemas.microsoft.com/office/drawing/2014/main" val="3378618363"/>
                  </a:ext>
                </a:extLst>
              </a:tr>
              <a:tr h="1110635">
                <a:tc>
                  <a:txBody>
                    <a:bodyPr/>
                    <a:lstStyle/>
                    <a:p>
                      <a:pPr algn="ctr" fontAlgn="b"/>
                      <a:r>
                        <a:rPr lang="en-US" sz="1100" u="none" strike="noStrike" dirty="0">
                          <a:effectLst/>
                        </a:rPr>
                        <a:t>Spring 2019</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ASU</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Classroom-based (one section)</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fr-FR" sz="1100" u="none" strike="noStrike" dirty="0">
                          <a:effectLst/>
                        </a:rPr>
                        <a:t>DC Superposition,        DC Source Transformations</a:t>
                      </a:r>
                      <a:endParaRPr lang="fr-FR"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Worked similar problems in WileyPLUS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Yes (ea. student used Circuit Tutor modules on 1 topic, WileyPLUS on the other)</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None</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Limited; one 12-pt. problem on each topic on 100-pt. exam</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Yes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62</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DC Superpos:       0.56                             DC Src Trnsfrm.:  0.92</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DC Superpos:         [ 0.026]                         DC Src Trnsfrm.:    [-0.15]           (neither signif.)</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DC Superpos:  84% preferred CT, 11% preferred WP                DC Src. Transfrm:  68% preferred CT, 23% preferred WP</a:t>
                      </a:r>
                      <a:endParaRPr lang="en-US" sz="1100" b="0" i="0" u="none" strike="noStrike" dirty="0">
                        <a:solidFill>
                          <a:srgbClr val="000000"/>
                        </a:solidFill>
                        <a:effectLst/>
                        <a:latin typeface="Calibri" panose="020F0502020204030204" pitchFamily="34" charset="0"/>
                      </a:endParaRPr>
                    </a:p>
                  </a:txBody>
                  <a:tcPr marL="5607" marR="5607" marT="5607" marB="0" anchor="b"/>
                </a:tc>
                <a:extLst>
                  <a:ext uri="{0D108BD9-81ED-4DB2-BD59-A6C34878D82A}">
                    <a16:rowId xmlns:a16="http://schemas.microsoft.com/office/drawing/2014/main" val="3283555506"/>
                  </a:ext>
                </a:extLst>
              </a:tr>
              <a:tr h="1294715">
                <a:tc>
                  <a:txBody>
                    <a:bodyPr/>
                    <a:lstStyle/>
                    <a:p>
                      <a:pPr algn="ctr" fontAlgn="b"/>
                      <a:r>
                        <a:rPr lang="en-US" sz="1100" u="none" strike="noStrike" dirty="0">
                          <a:effectLst/>
                        </a:rPr>
                        <a:t>Fall 2019</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ASU</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Classroom-based (Section 1)</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DC Superposition,        DC Source Transformations,            DC Thevenin/Norton,       AC Analysis (same 3 topics)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Worked similar textbook problems on paper (no feedback)</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Yes (ea. Student used CT modules for DC or AC topics, randomly assigned)</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None</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fr-FR" sz="1100" u="none" strike="noStrike" dirty="0">
                          <a:effectLst/>
                        </a:rPr>
                        <a:t>DC Topics:  100 pt. quiz, 2 questions on exam (38 pts); AC Topics:  1 question (22 pts.) on exam</a:t>
                      </a:r>
                      <a:endParaRPr lang="fr-FR"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Yes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53</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pt-BR" sz="1100" u="none" strike="noStrike">
                          <a:effectLst/>
                        </a:rPr>
                        <a:t>DC Quiz:     0.53                                    DC Exam†:      0.94                                    AC Exam‡:      0.55</a:t>
                      </a:r>
                      <a:endParaRPr lang="pt-BR" sz="1100" b="0" i="0" u="none" strike="noStrike">
                        <a:solidFill>
                          <a:srgbClr val="000000"/>
                        </a:solidFill>
                        <a:effectLst/>
                        <a:latin typeface="Calibri" panose="020F0502020204030204" pitchFamily="34" charset="0"/>
                      </a:endParaRPr>
                    </a:p>
                  </a:txBody>
                  <a:tcPr marL="5607" marR="5607" marT="5607" marB="0" anchor="b"/>
                </a:tc>
                <a:tc>
                  <a:txBody>
                    <a:bodyPr/>
                    <a:lstStyle/>
                    <a:p>
                      <a:pPr algn="ctr" fontAlgn="b"/>
                      <a:r>
                        <a:rPr lang="pt-BR" sz="1100" u="none" strike="noStrike">
                          <a:effectLst/>
                        </a:rPr>
                        <a:t>DC Quiz:  [-0.13]                                 DC Exam:  [0.033]                                AC Exam: [-0.26]  (none  signif.)</a:t>
                      </a:r>
                      <a:endParaRPr lang="pt-BR" sz="1100" b="0" i="0" u="none" strike="noStrike">
                        <a:solidFill>
                          <a:srgbClr val="000000"/>
                        </a:solidFill>
                        <a:effectLst/>
                        <a:latin typeface="Calibri" panose="020F0502020204030204" pitchFamily="34" charset="0"/>
                      </a:endParaRPr>
                    </a:p>
                  </a:txBody>
                  <a:tcPr marL="5607" marR="5607" marT="5607" marB="0" anchor="b"/>
                </a:tc>
                <a:tc rowSpan="2">
                  <a:txBody>
                    <a:bodyPr/>
                    <a:lstStyle/>
                    <a:p>
                      <a:pPr algn="ctr" fontAlgn="b"/>
                      <a:r>
                        <a:rPr lang="en-US" sz="1100" u="none" strike="noStrike" dirty="0">
                          <a:effectLst/>
                        </a:rPr>
                        <a:t>(Sections merged for survey)                      Paper HW users would prefer different HW system more than CT users (</a:t>
                      </a:r>
                      <a:r>
                        <a:rPr lang="en-US" sz="1100" i="1" u="none" strike="noStrike" dirty="0">
                          <a:effectLst/>
                        </a:rPr>
                        <a:t>p</a:t>
                      </a:r>
                      <a:r>
                        <a:rPr lang="en-US" sz="1100" u="none" strike="noStrike" dirty="0">
                          <a:effectLst/>
                        </a:rPr>
                        <a:t> = 0.000, </a:t>
                      </a:r>
                      <a:r>
                        <a:rPr lang="en-US" sz="1100" i="1" u="none" strike="noStrike" dirty="0">
                          <a:effectLst/>
                        </a:rPr>
                        <a:t>d</a:t>
                      </a:r>
                      <a:r>
                        <a:rPr lang="en-US" sz="1100" u="none" strike="noStrike" dirty="0">
                          <a:effectLst/>
                        </a:rPr>
                        <a:t> = 2.07);  CT helped learn better than paper     </a:t>
                      </a:r>
                      <a:br>
                        <a:rPr lang="en-US" sz="1100" u="none" strike="noStrike" dirty="0">
                          <a:effectLst/>
                        </a:rPr>
                      </a:br>
                      <a:r>
                        <a:rPr lang="en-US" sz="1100" u="none" strike="noStrike" dirty="0">
                          <a:effectLst/>
                        </a:rPr>
                        <a:t> (</a:t>
                      </a:r>
                      <a:r>
                        <a:rPr lang="en-US" sz="1100" i="1" u="none" strike="noStrike" dirty="0">
                          <a:effectLst/>
                        </a:rPr>
                        <a:t>p</a:t>
                      </a:r>
                      <a:r>
                        <a:rPr lang="en-US" sz="1100" u="none" strike="noStrike" dirty="0">
                          <a:effectLst/>
                        </a:rPr>
                        <a:t> = 0.000, </a:t>
                      </a:r>
                      <a:r>
                        <a:rPr lang="en-US" sz="1100" i="1" u="none" strike="noStrike" dirty="0">
                          <a:effectLst/>
                        </a:rPr>
                        <a:t>d</a:t>
                      </a:r>
                      <a:r>
                        <a:rPr lang="en-US" sz="1100" u="none" strike="noStrike" dirty="0">
                          <a:effectLst/>
                        </a:rPr>
                        <a:t> = 1.11)</a:t>
                      </a:r>
                      <a:endParaRPr lang="en-US" sz="1100" b="0" i="0" u="none" strike="noStrike" dirty="0">
                        <a:solidFill>
                          <a:srgbClr val="000000"/>
                        </a:solidFill>
                        <a:effectLst/>
                        <a:latin typeface="Calibri" panose="020F0502020204030204" pitchFamily="34" charset="0"/>
                      </a:endParaRPr>
                    </a:p>
                  </a:txBody>
                  <a:tcPr marL="5607" marR="5607" marT="5607" marB="0" anchor="b"/>
                </a:tc>
                <a:extLst>
                  <a:ext uri="{0D108BD9-81ED-4DB2-BD59-A6C34878D82A}">
                    <a16:rowId xmlns:a16="http://schemas.microsoft.com/office/drawing/2014/main" val="411937222"/>
                  </a:ext>
                </a:extLst>
              </a:tr>
              <a:tr h="1110635">
                <a:tc>
                  <a:txBody>
                    <a:bodyPr/>
                    <a:lstStyle/>
                    <a:p>
                      <a:pPr algn="ctr" fontAlgn="b"/>
                      <a:r>
                        <a:rPr lang="en-US" sz="1100" u="none" strike="noStrike" dirty="0">
                          <a:effectLst/>
                        </a:rPr>
                        <a:t>Fall 2019</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ASU</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Classroom-based (Section 2)</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(Same as above)</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(Same as above)</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(Same as above)</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None</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(Same as above)</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Yes</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59</a:t>
                      </a:r>
                      <a:endParaRPr lang="en-US" sz="11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pt-BR" sz="1100" u="none" strike="noStrike">
                          <a:effectLst/>
                        </a:rPr>
                        <a:t>DC Quiz:     0.046*                                  DC Exam†:      0.014*                                  AC Exam‡:      0.64</a:t>
                      </a:r>
                      <a:endParaRPr lang="pt-BR" sz="1100" b="0" i="0" u="none" strike="noStrike">
                        <a:solidFill>
                          <a:srgbClr val="000000"/>
                        </a:solidFill>
                        <a:effectLst/>
                        <a:latin typeface="Calibri" panose="020F0502020204030204" pitchFamily="34" charset="0"/>
                      </a:endParaRPr>
                    </a:p>
                  </a:txBody>
                  <a:tcPr marL="5607" marR="5607" marT="5607" marB="0" anchor="b"/>
                </a:tc>
                <a:tc>
                  <a:txBody>
                    <a:bodyPr/>
                    <a:lstStyle/>
                    <a:p>
                      <a:pPr algn="ctr" fontAlgn="b"/>
                      <a:r>
                        <a:rPr lang="en-US" sz="1100" u="none" strike="noStrike" dirty="0">
                          <a:effectLst/>
                        </a:rPr>
                        <a:t>DC Quiz: </a:t>
                      </a:r>
                      <a:r>
                        <a:rPr lang="en-US" sz="1100" u="none" strike="noStrike" dirty="0">
                          <a:solidFill>
                            <a:srgbClr val="FF0000"/>
                          </a:solidFill>
                          <a:effectLst/>
                        </a:rPr>
                        <a:t> 0.54 </a:t>
                      </a:r>
                      <a:r>
                        <a:rPr lang="en-US" sz="1100" u="none" strike="noStrike" dirty="0">
                          <a:effectLst/>
                        </a:rPr>
                        <a:t>                                DC Exam:  </a:t>
                      </a:r>
                      <a:r>
                        <a:rPr lang="en-US" sz="1100" u="none" strike="noStrike" dirty="0">
                          <a:solidFill>
                            <a:srgbClr val="FF0000"/>
                          </a:solidFill>
                          <a:effectLst/>
                        </a:rPr>
                        <a:t>0.64</a:t>
                      </a:r>
                      <a:r>
                        <a:rPr lang="en-US" sz="1100" u="none" strike="noStrike" dirty="0">
                          <a:effectLst/>
                        </a:rPr>
                        <a:t>                                AC Exam: [-0.13]  (not  signif.)</a:t>
                      </a:r>
                      <a:endParaRPr lang="en-US" sz="1100" b="0" i="0" u="none" strike="noStrike" dirty="0">
                        <a:solidFill>
                          <a:srgbClr val="000000"/>
                        </a:solidFill>
                        <a:effectLst/>
                        <a:latin typeface="Calibri" panose="020F0502020204030204" pitchFamily="34" charset="0"/>
                      </a:endParaRPr>
                    </a:p>
                  </a:txBody>
                  <a:tcPr marL="5607" marR="5607" marT="5607" marB="0" anchor="b"/>
                </a:tc>
                <a:tc vMerge="1">
                  <a:txBody>
                    <a:bodyPr/>
                    <a:lstStyle/>
                    <a:p>
                      <a:endParaRPr lang="en-US"/>
                    </a:p>
                  </a:txBody>
                  <a:tcPr/>
                </a:tc>
                <a:extLst>
                  <a:ext uri="{0D108BD9-81ED-4DB2-BD59-A6C34878D82A}">
                    <a16:rowId xmlns:a16="http://schemas.microsoft.com/office/drawing/2014/main" val="942194208"/>
                  </a:ext>
                </a:extLst>
              </a:tr>
            </a:tbl>
          </a:graphicData>
        </a:graphic>
      </p:graphicFrame>
      <p:sp>
        <p:nvSpPr>
          <p:cNvPr id="102" name="Text Box 24">
            <a:extLst>
              <a:ext uri="{FF2B5EF4-FFF2-40B4-BE49-F238E27FC236}">
                <a16:creationId xmlns:a16="http://schemas.microsoft.com/office/drawing/2014/main" id="{8FA29264-457C-18DD-2825-3935223E2A38}"/>
              </a:ext>
            </a:extLst>
          </p:cNvPr>
          <p:cNvSpPr txBox="1">
            <a:spLocks noChangeArrowheads="1"/>
          </p:cNvSpPr>
          <p:nvPr/>
        </p:nvSpPr>
        <p:spPr bwMode="auto">
          <a:xfrm>
            <a:off x="27564459" y="4794466"/>
            <a:ext cx="15030914" cy="457200"/>
          </a:xfrm>
          <a:prstGeom prst="rect">
            <a:avLst/>
          </a:prstGeom>
          <a:gradFill rotWithShape="1">
            <a:gsLst>
              <a:gs pos="0">
                <a:srgbClr val="A50021"/>
              </a:gs>
              <a:gs pos="100000">
                <a:srgbClr val="4C000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9017" tIns="44508" rIns="89017" bIns="44508">
            <a:spAutoFit/>
          </a:bodyPr>
          <a:lstStyle>
            <a:lvl1pPr defTabSz="890588">
              <a:defRPr sz="8000">
                <a:solidFill>
                  <a:schemeClr val="tx1"/>
                </a:solidFill>
                <a:latin typeface="Arial" panose="020B0604020202020204" pitchFamily="34" charset="0"/>
              </a:defRPr>
            </a:lvl1pPr>
            <a:lvl2pPr marL="742950" indent="-285750" defTabSz="890588">
              <a:defRPr sz="8000">
                <a:solidFill>
                  <a:schemeClr val="tx1"/>
                </a:solidFill>
                <a:latin typeface="Arial" panose="020B0604020202020204" pitchFamily="34" charset="0"/>
              </a:defRPr>
            </a:lvl2pPr>
            <a:lvl3pPr marL="1143000" indent="-228600" defTabSz="890588">
              <a:defRPr sz="8000">
                <a:solidFill>
                  <a:schemeClr val="tx1"/>
                </a:solidFill>
                <a:latin typeface="Arial" panose="020B0604020202020204" pitchFamily="34" charset="0"/>
              </a:defRPr>
            </a:lvl3pPr>
            <a:lvl4pPr marL="1600200" indent="-228600" defTabSz="890588">
              <a:defRPr sz="8000">
                <a:solidFill>
                  <a:schemeClr val="tx1"/>
                </a:solidFill>
                <a:latin typeface="Arial" panose="020B0604020202020204" pitchFamily="34" charset="0"/>
              </a:defRPr>
            </a:lvl4pPr>
            <a:lvl5pPr marL="2057400" indent="-228600" defTabSz="890588">
              <a:defRPr sz="8000">
                <a:solidFill>
                  <a:schemeClr val="tx1"/>
                </a:solidFill>
                <a:latin typeface="Arial" panose="020B0604020202020204" pitchFamily="34" charset="0"/>
              </a:defRPr>
            </a:lvl5pPr>
            <a:lvl6pPr marL="2514600" indent="-228600" defTabSz="890588" eaLnBrk="0" fontAlgn="base" hangingPunct="0">
              <a:spcBef>
                <a:spcPct val="0"/>
              </a:spcBef>
              <a:spcAft>
                <a:spcPct val="0"/>
              </a:spcAft>
              <a:defRPr sz="8000">
                <a:solidFill>
                  <a:schemeClr val="tx1"/>
                </a:solidFill>
                <a:latin typeface="Arial" panose="020B0604020202020204" pitchFamily="34" charset="0"/>
              </a:defRPr>
            </a:lvl6pPr>
            <a:lvl7pPr marL="2971800" indent="-228600" defTabSz="890588" eaLnBrk="0" fontAlgn="base" hangingPunct="0">
              <a:spcBef>
                <a:spcPct val="0"/>
              </a:spcBef>
              <a:spcAft>
                <a:spcPct val="0"/>
              </a:spcAft>
              <a:defRPr sz="8000">
                <a:solidFill>
                  <a:schemeClr val="tx1"/>
                </a:solidFill>
                <a:latin typeface="Arial" panose="020B0604020202020204" pitchFamily="34" charset="0"/>
              </a:defRPr>
            </a:lvl7pPr>
            <a:lvl8pPr marL="3429000" indent="-228600" defTabSz="890588" eaLnBrk="0" fontAlgn="base" hangingPunct="0">
              <a:spcBef>
                <a:spcPct val="0"/>
              </a:spcBef>
              <a:spcAft>
                <a:spcPct val="0"/>
              </a:spcAft>
              <a:defRPr sz="8000">
                <a:solidFill>
                  <a:schemeClr val="tx1"/>
                </a:solidFill>
                <a:latin typeface="Arial" panose="020B0604020202020204" pitchFamily="34" charset="0"/>
              </a:defRPr>
            </a:lvl8pPr>
            <a:lvl9pPr marL="3886200" indent="-228600" defTabSz="890588" eaLnBrk="0" fontAlgn="base" hangingPunct="0">
              <a:spcBef>
                <a:spcPct val="0"/>
              </a:spcBef>
              <a:spcAft>
                <a:spcPct val="0"/>
              </a:spcAft>
              <a:defRPr sz="8000">
                <a:solidFill>
                  <a:schemeClr val="tx1"/>
                </a:solidFill>
                <a:latin typeface="Arial" panose="020B0604020202020204" pitchFamily="34" charset="0"/>
              </a:defRPr>
            </a:lvl9pPr>
          </a:lstStyle>
          <a:p>
            <a:pPr algn="ctr" eaLnBrk="1" hangingPunct="1">
              <a:spcBef>
                <a:spcPct val="50000"/>
              </a:spcBef>
            </a:pPr>
            <a:r>
              <a:rPr lang="en-US" altLang="ja-JP" sz="2400" b="1" dirty="0">
                <a:solidFill>
                  <a:schemeClr val="bg1"/>
                </a:solidFill>
                <a:ea typeface="ＭＳ Ｐゴシック" panose="020B0600070205080204" pitchFamily="34" charset="-128"/>
              </a:rPr>
              <a:t>Summary of Randomized, Controlled Experiments Comparing Circuit Tutor to Alternatives</a:t>
            </a:r>
          </a:p>
        </p:txBody>
      </p:sp>
      <p:graphicFrame>
        <p:nvGraphicFramePr>
          <p:cNvPr id="104" name="Table 103">
            <a:extLst>
              <a:ext uri="{FF2B5EF4-FFF2-40B4-BE49-F238E27FC236}">
                <a16:creationId xmlns:a16="http://schemas.microsoft.com/office/drawing/2014/main" id="{DA1558CF-2B60-DC68-AEBF-E80A321594AF}"/>
              </a:ext>
            </a:extLst>
          </p:cNvPr>
          <p:cNvGraphicFramePr>
            <a:graphicFrameLocks noGrp="1"/>
          </p:cNvGraphicFramePr>
          <p:nvPr>
            <p:extLst>
              <p:ext uri="{D42A27DB-BD31-4B8C-83A1-F6EECF244321}">
                <p14:modId xmlns:p14="http://schemas.microsoft.com/office/powerpoint/2010/main" val="1903096581"/>
              </p:ext>
            </p:extLst>
          </p:nvPr>
        </p:nvGraphicFramePr>
        <p:xfrm>
          <a:off x="39028410" y="12800557"/>
          <a:ext cx="3523713" cy="760095"/>
        </p:xfrm>
        <a:graphic>
          <a:graphicData uri="http://schemas.openxmlformats.org/drawingml/2006/table">
            <a:tbl>
              <a:tblPr>
                <a:tableStyleId>{5C22544A-7EE6-4342-B048-85BDC9FD1C3A}</a:tableStyleId>
              </a:tblPr>
              <a:tblGrid>
                <a:gridCol w="3523713">
                  <a:extLst>
                    <a:ext uri="{9D8B030D-6E8A-4147-A177-3AD203B41FA5}">
                      <a16:colId xmlns:a16="http://schemas.microsoft.com/office/drawing/2014/main" val="1771872422"/>
                    </a:ext>
                  </a:extLst>
                </a:gridCol>
              </a:tblGrid>
              <a:tr h="190500">
                <a:tc>
                  <a:txBody>
                    <a:bodyPr/>
                    <a:lstStyle/>
                    <a:p>
                      <a:pPr algn="l" fontAlgn="b"/>
                      <a:r>
                        <a:rPr lang="en-US" sz="1200" u="none" strike="noStrike" dirty="0">
                          <a:effectLst/>
                        </a:rPr>
                        <a:t>†Some cross-contamination, probably reduced effect size</a:t>
                      </a:r>
                      <a:endParaRPr lang="en-US"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32944695"/>
                  </a:ext>
                </a:extLst>
              </a:tr>
              <a:tr h="129775">
                <a:tc>
                  <a:txBody>
                    <a:bodyPr/>
                    <a:lstStyle/>
                    <a:p>
                      <a:pPr algn="l" fontAlgn="b"/>
                      <a:r>
                        <a:rPr lang="en-US" sz="1200" u="none" strike="noStrike" dirty="0">
                          <a:effectLst/>
                        </a:rPr>
                        <a:t>‡Heavy cross-contam. from prior expt.; prob. invalid</a:t>
                      </a:r>
                      <a:endParaRPr lang="en-US"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80442634"/>
                  </a:ext>
                </a:extLst>
              </a:tr>
              <a:tr h="190500">
                <a:tc>
                  <a:txBody>
                    <a:bodyPr/>
                    <a:lstStyle/>
                    <a:p>
                      <a:pPr algn="l" fontAlgn="b"/>
                      <a:r>
                        <a:rPr lang="en-US" sz="1200" u="none" strike="noStrike" dirty="0">
                          <a:effectLst/>
                        </a:rPr>
                        <a:t>*Statistically significant result</a:t>
                      </a:r>
                      <a:endParaRPr lang="en-US"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63083543"/>
                  </a:ext>
                </a:extLst>
              </a:tr>
            </a:tbl>
          </a:graphicData>
        </a:graphic>
      </p:graphicFrame>
      <p:sp>
        <p:nvSpPr>
          <p:cNvPr id="107" name="Text Box 30">
            <a:extLst>
              <a:ext uri="{FF2B5EF4-FFF2-40B4-BE49-F238E27FC236}">
                <a16:creationId xmlns:a16="http://schemas.microsoft.com/office/drawing/2014/main" id="{5C8D96A2-02ED-F18D-E512-B2C9C7D67778}"/>
              </a:ext>
            </a:extLst>
          </p:cNvPr>
          <p:cNvSpPr txBox="1">
            <a:spLocks noChangeArrowheads="1"/>
          </p:cNvSpPr>
          <p:nvPr/>
        </p:nvSpPr>
        <p:spPr bwMode="auto">
          <a:xfrm>
            <a:off x="533400" y="23722018"/>
            <a:ext cx="26243280" cy="459217"/>
          </a:xfrm>
          <a:prstGeom prst="rect">
            <a:avLst/>
          </a:prstGeom>
          <a:gradFill rotWithShape="1">
            <a:gsLst>
              <a:gs pos="0">
                <a:srgbClr val="A50021"/>
              </a:gs>
              <a:gs pos="100000">
                <a:srgbClr val="4C000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9017" tIns="44508" rIns="89017" bIns="44508">
            <a:spAutoFit/>
          </a:bodyPr>
          <a:lstStyle>
            <a:lvl1pPr defTabSz="890588">
              <a:defRPr sz="8000">
                <a:solidFill>
                  <a:schemeClr val="tx1"/>
                </a:solidFill>
                <a:latin typeface="Arial" panose="020B0604020202020204" pitchFamily="34" charset="0"/>
              </a:defRPr>
            </a:lvl1pPr>
            <a:lvl2pPr marL="742950" indent="-285750" defTabSz="890588">
              <a:defRPr sz="8000">
                <a:solidFill>
                  <a:schemeClr val="tx1"/>
                </a:solidFill>
                <a:latin typeface="Arial" panose="020B0604020202020204" pitchFamily="34" charset="0"/>
              </a:defRPr>
            </a:lvl2pPr>
            <a:lvl3pPr marL="1143000" indent="-228600" defTabSz="890588">
              <a:defRPr sz="8000">
                <a:solidFill>
                  <a:schemeClr val="tx1"/>
                </a:solidFill>
                <a:latin typeface="Arial" panose="020B0604020202020204" pitchFamily="34" charset="0"/>
              </a:defRPr>
            </a:lvl3pPr>
            <a:lvl4pPr marL="1600200" indent="-228600" defTabSz="890588">
              <a:defRPr sz="8000">
                <a:solidFill>
                  <a:schemeClr val="tx1"/>
                </a:solidFill>
                <a:latin typeface="Arial" panose="020B0604020202020204" pitchFamily="34" charset="0"/>
              </a:defRPr>
            </a:lvl4pPr>
            <a:lvl5pPr marL="2057400" indent="-228600" defTabSz="890588">
              <a:defRPr sz="8000">
                <a:solidFill>
                  <a:schemeClr val="tx1"/>
                </a:solidFill>
                <a:latin typeface="Arial" panose="020B0604020202020204" pitchFamily="34" charset="0"/>
              </a:defRPr>
            </a:lvl5pPr>
            <a:lvl6pPr marL="2514600" indent="-228600" defTabSz="890588" eaLnBrk="0" fontAlgn="base" hangingPunct="0">
              <a:spcBef>
                <a:spcPct val="0"/>
              </a:spcBef>
              <a:spcAft>
                <a:spcPct val="0"/>
              </a:spcAft>
              <a:defRPr sz="8000">
                <a:solidFill>
                  <a:schemeClr val="tx1"/>
                </a:solidFill>
                <a:latin typeface="Arial" panose="020B0604020202020204" pitchFamily="34" charset="0"/>
              </a:defRPr>
            </a:lvl6pPr>
            <a:lvl7pPr marL="2971800" indent="-228600" defTabSz="890588" eaLnBrk="0" fontAlgn="base" hangingPunct="0">
              <a:spcBef>
                <a:spcPct val="0"/>
              </a:spcBef>
              <a:spcAft>
                <a:spcPct val="0"/>
              </a:spcAft>
              <a:defRPr sz="8000">
                <a:solidFill>
                  <a:schemeClr val="tx1"/>
                </a:solidFill>
                <a:latin typeface="Arial" panose="020B0604020202020204" pitchFamily="34" charset="0"/>
              </a:defRPr>
            </a:lvl7pPr>
            <a:lvl8pPr marL="3429000" indent="-228600" defTabSz="890588" eaLnBrk="0" fontAlgn="base" hangingPunct="0">
              <a:spcBef>
                <a:spcPct val="0"/>
              </a:spcBef>
              <a:spcAft>
                <a:spcPct val="0"/>
              </a:spcAft>
              <a:defRPr sz="8000">
                <a:solidFill>
                  <a:schemeClr val="tx1"/>
                </a:solidFill>
                <a:latin typeface="Arial" panose="020B0604020202020204" pitchFamily="34" charset="0"/>
              </a:defRPr>
            </a:lvl8pPr>
            <a:lvl9pPr marL="3886200" indent="-228600" defTabSz="890588" eaLnBrk="0" fontAlgn="base" hangingPunct="0">
              <a:spcBef>
                <a:spcPct val="0"/>
              </a:spcBef>
              <a:spcAft>
                <a:spcPct val="0"/>
              </a:spcAft>
              <a:defRPr sz="8000">
                <a:solidFill>
                  <a:schemeClr val="tx1"/>
                </a:solidFill>
                <a:latin typeface="Arial" panose="020B0604020202020204" pitchFamily="34" charset="0"/>
              </a:defRPr>
            </a:lvl9pPr>
          </a:lstStyle>
          <a:p>
            <a:pPr algn="ctr" eaLnBrk="1" hangingPunct="1">
              <a:spcBef>
                <a:spcPct val="50000"/>
              </a:spcBef>
            </a:pPr>
            <a:r>
              <a:rPr lang="en-US" altLang="ja-JP" sz="2400" b="1" dirty="0">
                <a:solidFill>
                  <a:schemeClr val="bg1"/>
                </a:solidFill>
                <a:ea typeface="ＭＳ Ｐゴシック" panose="020B0600070205080204" pitchFamily="34" charset="-128"/>
              </a:rPr>
              <a:t>Evaluation—Student Surveys</a:t>
            </a: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4075113" rtl="0" eaLnBrk="1" fontAlgn="base" latinLnBrk="0" hangingPunct="1">
          <a:lnSpc>
            <a:spcPct val="100000"/>
          </a:lnSpc>
          <a:spcBef>
            <a:spcPct val="0"/>
          </a:spcBef>
          <a:spcAft>
            <a:spcPct val="0"/>
          </a:spcAft>
          <a:buClrTx/>
          <a:buSzTx/>
          <a:buFontTx/>
          <a:buNone/>
          <a:tabLst/>
          <a:defRPr kumimoji="0" lang="en-US" altLang="en-US" sz="80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4075113" rtl="0" eaLnBrk="1" fontAlgn="base" latinLnBrk="0" hangingPunct="1">
          <a:lnSpc>
            <a:spcPct val="100000"/>
          </a:lnSpc>
          <a:spcBef>
            <a:spcPct val="0"/>
          </a:spcBef>
          <a:spcAft>
            <a:spcPct val="0"/>
          </a:spcAft>
          <a:buClrTx/>
          <a:buSzTx/>
          <a:buFontTx/>
          <a:buNone/>
          <a:tabLst/>
          <a:defRPr kumimoji="0" lang="en-US" altLang="en-US" sz="80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13161</TotalTime>
  <Words>2067</Words>
  <Application>Microsoft Office PowerPoint</Application>
  <PresentationFormat>Custom</PresentationFormat>
  <Paragraphs>171</Paragraphs>
  <Slides>1</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9" baseType="lpstr">
      <vt:lpstr>Arial</vt:lpstr>
      <vt:lpstr>Calibri</vt:lpstr>
      <vt:lpstr>SimSun</vt:lpstr>
      <vt:lpstr>Times New Roman</vt:lpstr>
      <vt:lpstr>ＭＳ Ｐゴシック</vt:lpstr>
      <vt:lpstr>Symbol</vt:lpstr>
      <vt:lpstr>Default Design</vt:lpstr>
      <vt:lpstr>Microsoft Word Picture</vt:lpstr>
      <vt:lpstr>PowerPoint Presentation</vt:lpstr>
    </vt:vector>
  </TitlesOfParts>
  <Company>Ira A. Fulton School of Engineering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Ramachandran</dc:creator>
  <cp:lastModifiedBy>Brian Skromme</cp:lastModifiedBy>
  <cp:revision>198</cp:revision>
  <cp:lastPrinted>2016-06-24T01:04:19Z</cp:lastPrinted>
  <dcterms:created xsi:type="dcterms:W3CDTF">2005-06-10T18:16:11Z</dcterms:created>
  <dcterms:modified xsi:type="dcterms:W3CDTF">2022-06-23T19:14:26Z</dcterms:modified>
</cp:coreProperties>
</file>